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1"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BFDCF"/>
    <a:srgbClr val="00B6F6"/>
    <a:srgbClr val="0099FF"/>
    <a:srgbClr val="11C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03" autoAdjust="0"/>
    <p:restoredTop sz="95244" autoAdjust="0"/>
  </p:normalViewPr>
  <p:slideViewPr>
    <p:cSldViewPr snapToGrid="0">
      <p:cViewPr>
        <p:scale>
          <a:sx n="75" d="100"/>
          <a:sy n="75" d="100"/>
        </p:scale>
        <p:origin x="1708" y="-680"/>
      </p:cViewPr>
      <p:guideLst>
        <p:guide orient="horz" pos="2281"/>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2" y="8"/>
            <a:ext cx="2919413" cy="495300"/>
          </a:xfrm>
          <a:prstGeom prst="rect">
            <a:avLst/>
          </a:prstGeom>
        </p:spPr>
        <p:txBody>
          <a:bodyPr vert="horz" lIns="91298" tIns="45651" rIns="91298" bIns="4565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8"/>
            <a:ext cx="2919412" cy="495300"/>
          </a:xfrm>
          <a:prstGeom prst="rect">
            <a:avLst/>
          </a:prstGeom>
        </p:spPr>
        <p:txBody>
          <a:bodyPr vert="horz" lIns="91298" tIns="45651" rIns="91298" bIns="45651" rtlCol="0"/>
          <a:lstStyle>
            <a:lvl1pPr algn="r">
              <a:defRPr sz="1200"/>
            </a:lvl1pPr>
          </a:lstStyle>
          <a:p>
            <a:fld id="{562DB18A-3473-48B1-BE9D-A82D98F3D7DF}" type="datetimeFigureOut">
              <a:rPr kumimoji="1" lang="ja-JP" altLang="en-US" smtClean="0"/>
              <a:t>2023/7/20</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298" tIns="45651" rIns="91298" bIns="45651" rtlCol="0" anchor="ctr"/>
          <a:lstStyle/>
          <a:p>
            <a:endParaRPr lang="ja-JP" altLang="en-US"/>
          </a:p>
        </p:txBody>
      </p:sp>
      <p:sp>
        <p:nvSpPr>
          <p:cNvPr id="5" name="ノート プレースホルダー 4"/>
          <p:cNvSpPr>
            <a:spLocks noGrp="1"/>
          </p:cNvSpPr>
          <p:nvPr>
            <p:ph type="body" sz="quarter" idx="3"/>
          </p:nvPr>
        </p:nvSpPr>
        <p:spPr>
          <a:xfrm>
            <a:off x="673110" y="4748221"/>
            <a:ext cx="5389563" cy="3884612"/>
          </a:xfrm>
          <a:prstGeom prst="rect">
            <a:avLst/>
          </a:prstGeom>
        </p:spPr>
        <p:txBody>
          <a:bodyPr vert="horz" lIns="91298" tIns="45651" rIns="91298" bIns="456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2" y="9371022"/>
            <a:ext cx="2919413" cy="495300"/>
          </a:xfrm>
          <a:prstGeom prst="rect">
            <a:avLst/>
          </a:prstGeom>
        </p:spPr>
        <p:txBody>
          <a:bodyPr vert="horz" lIns="91298" tIns="45651" rIns="91298" bIns="4565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22"/>
            <a:ext cx="2919412" cy="495300"/>
          </a:xfrm>
          <a:prstGeom prst="rect">
            <a:avLst/>
          </a:prstGeom>
        </p:spPr>
        <p:txBody>
          <a:bodyPr vert="horz" lIns="91298" tIns="45651" rIns="91298" bIns="45651" rtlCol="0" anchor="b"/>
          <a:lstStyle>
            <a:lvl1pPr algn="r">
              <a:defRPr sz="1200"/>
            </a:lvl1pPr>
          </a:lstStyle>
          <a:p>
            <a:fld id="{D44B2BAF-6018-4667-8116-E2C8767C1359}" type="slidenum">
              <a:rPr kumimoji="1" lang="ja-JP" altLang="en-US" smtClean="0"/>
              <a:t>‹#›</a:t>
            </a:fld>
            <a:endParaRPr kumimoji="1" lang="ja-JP" altLang="en-US"/>
          </a:p>
        </p:txBody>
      </p:sp>
    </p:spTree>
    <p:extLst>
      <p:ext uri="{BB962C8B-B14F-4D97-AF65-F5344CB8AC3E}">
        <p14:creationId xmlns:p14="http://schemas.microsoft.com/office/powerpoint/2010/main" val="17456115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44B2BAF-6018-4667-8116-E2C8767C1359}" type="slidenum">
              <a:rPr kumimoji="1" lang="ja-JP" altLang="en-US" smtClean="0"/>
              <a:t>1</a:t>
            </a:fld>
            <a:endParaRPr kumimoji="1" lang="ja-JP" altLang="en-US"/>
          </a:p>
        </p:txBody>
      </p:sp>
    </p:spTree>
    <p:extLst>
      <p:ext uri="{BB962C8B-B14F-4D97-AF65-F5344CB8AC3E}">
        <p14:creationId xmlns:p14="http://schemas.microsoft.com/office/powerpoint/2010/main" val="3397714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4B2BAF-6018-4667-8116-E2C8767C1359}"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09452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504244"/>
            <a:ext cx="5143500" cy="3448756"/>
          </a:xfrm>
        </p:spPr>
        <p:txBody>
          <a:bodyPr anchor="b"/>
          <a:lstStyle>
            <a:lvl1pPr algn="ctr">
              <a:defRPr sz="3038"/>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1280214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428684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396699"/>
            <a:ext cx="1478756" cy="8518701"/>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396699"/>
            <a:ext cx="4350544" cy="85187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489295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415027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6365523"/>
            <a:ext cx="5915025" cy="1967442"/>
          </a:xfrm>
        </p:spPr>
        <p:txBody>
          <a:bodyPr anchor="t"/>
          <a:lstStyle>
            <a:lvl1pPr>
              <a:defRPr sz="2250" b="1"/>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4198586"/>
            <a:ext cx="5915025" cy="2166937"/>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361928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0136"/>
            <a:ext cx="2914650" cy="6285265"/>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0136"/>
            <a:ext cx="2914650" cy="6285265"/>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1650637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67916" y="396699"/>
            <a:ext cx="5915025" cy="1651000"/>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67915" y="2217385"/>
            <a:ext cx="2900363" cy="92410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467915" y="3141487"/>
            <a:ext cx="2900363" cy="577391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81686" y="2217385"/>
            <a:ext cx="2901255" cy="92410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481686" y="3141487"/>
            <a:ext cx="2901255" cy="577391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306066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3879868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83538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67916" y="990601"/>
            <a:ext cx="2257425" cy="1676224"/>
          </a:xfrm>
        </p:spPr>
        <p:txBody>
          <a:bodyPr anchor="b"/>
          <a:lstStyle>
            <a:lvl1pPr>
              <a:defRPr sz="1125" b="1"/>
            </a:lvl1pPr>
          </a:lstStyle>
          <a:p>
            <a:r>
              <a:rPr lang="ja-JP" altLang="en-US"/>
              <a:t>マスター タイトルの書式設定</a:t>
            </a:r>
            <a:endParaRPr lang="en-US"/>
          </a:p>
        </p:txBody>
      </p:sp>
      <p:sp>
        <p:nvSpPr>
          <p:cNvPr id="3" name="Content Placeholder 2"/>
          <p:cNvSpPr>
            <a:spLocks noGrp="1"/>
          </p:cNvSpPr>
          <p:nvPr>
            <p:ph idx="1"/>
          </p:nvPr>
        </p:nvSpPr>
        <p:spPr>
          <a:xfrm>
            <a:off x="2838748" y="990600"/>
            <a:ext cx="3544193" cy="7924800"/>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67916" y="2666825"/>
            <a:ext cx="2257425" cy="6248576"/>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286760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09105" y="6934200"/>
            <a:ext cx="4037112" cy="818622"/>
          </a:xfrm>
        </p:spPr>
        <p:txBody>
          <a:bodyPr anchor="b"/>
          <a:lstStyle>
            <a:lvl1pPr>
              <a:defRPr sz="1125" b="1"/>
            </a:lvl1pPr>
          </a:lstStyle>
          <a:p>
            <a:r>
              <a:rPr lang="ja-JP" altLang="en-US"/>
              <a:t>マスター タイトルの書式設定</a:t>
            </a:r>
            <a:endParaRPr lang="en-US"/>
          </a:p>
        </p:txBody>
      </p:sp>
      <p:sp>
        <p:nvSpPr>
          <p:cNvPr id="3" name="Picture Placeholder 2"/>
          <p:cNvSpPr>
            <a:spLocks noGrp="1"/>
          </p:cNvSpPr>
          <p:nvPr>
            <p:ph type="pic" idx="1"/>
          </p:nvPr>
        </p:nvSpPr>
        <p:spPr>
          <a:xfrm>
            <a:off x="1409105" y="990601"/>
            <a:ext cx="4037112" cy="5838119"/>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図を追加</a:t>
            </a:r>
            <a:endParaRPr lang="en-US"/>
          </a:p>
        </p:txBody>
      </p:sp>
      <p:sp>
        <p:nvSpPr>
          <p:cNvPr id="4" name="Text Placeholder 3"/>
          <p:cNvSpPr>
            <a:spLocks noGrp="1"/>
          </p:cNvSpPr>
          <p:nvPr>
            <p:ph type="body" sz="half" idx="2"/>
          </p:nvPr>
        </p:nvSpPr>
        <p:spPr>
          <a:xfrm>
            <a:off x="1409105" y="7752822"/>
            <a:ext cx="4037112" cy="1162578"/>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9B59FE-6292-4506-B009-51EE64345B5A}" type="datetimeFigureOut">
              <a:rPr kumimoji="1" lang="ja-JP" altLang="en-US" smtClean="0"/>
              <a:pPr/>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72402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396699"/>
            <a:ext cx="5915025" cy="1914701"/>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0136"/>
            <a:ext cx="5915025"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7" y="9181395"/>
            <a:ext cx="1843088"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2E9B59FE-6292-4506-B009-51EE64345B5A}" type="datetimeFigureOut">
              <a:rPr kumimoji="1" lang="ja-JP" altLang="en-US" smtClean="0"/>
              <a:pPr/>
              <a:t>2023/7/20</a:t>
            </a:fld>
            <a:endParaRPr kumimoji="1" lang="ja-JP" altLang="en-US"/>
          </a:p>
        </p:txBody>
      </p:sp>
      <p:sp>
        <p:nvSpPr>
          <p:cNvPr id="5" name="Footer Placeholder 4"/>
          <p:cNvSpPr>
            <a:spLocks noGrp="1"/>
          </p:cNvSpPr>
          <p:nvPr>
            <p:ph type="ftr" sz="quarter" idx="3"/>
          </p:nvPr>
        </p:nvSpPr>
        <p:spPr>
          <a:xfrm>
            <a:off x="2614613" y="9181395"/>
            <a:ext cx="16287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543425" y="9181395"/>
            <a:ext cx="1843088"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11BFBA03-ECC6-4A71-BE38-4E87765DCF8A}" type="slidenum">
              <a:rPr kumimoji="1" lang="ja-JP" altLang="en-US" smtClean="0"/>
              <a:pPr/>
              <a:t>‹#›</a:t>
            </a:fld>
            <a:endParaRPr kumimoji="1" lang="ja-JP" altLang="en-US"/>
          </a:p>
        </p:txBody>
      </p:sp>
    </p:spTree>
    <p:extLst>
      <p:ext uri="{BB962C8B-B14F-4D97-AF65-F5344CB8AC3E}">
        <p14:creationId xmlns:p14="http://schemas.microsoft.com/office/powerpoint/2010/main" val="199113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spcBef>
          <a:spcPct val="0"/>
        </a:spcBef>
        <a:buNone/>
        <a:defRPr kumimoji="1" sz="2475" kern="1200">
          <a:solidFill>
            <a:schemeClr val="tx1"/>
          </a:solidFill>
          <a:latin typeface="+mj-lt"/>
          <a:ea typeface="+mj-ea"/>
          <a:cs typeface="+mj-cs"/>
        </a:defRPr>
      </a:lvl1pPr>
    </p:titleStyle>
    <p:bodyStyle>
      <a:lvl1pPr marL="192881" indent="-192881" algn="l" defTabSz="514350" rtl="0" eaLnBrk="1" latinLnBrk="0" hangingPunct="1">
        <a:spcBef>
          <a:spcPct val="20000"/>
        </a:spcBef>
        <a:buFont typeface="Arial" pitchFamily="34" charset="0"/>
        <a:buChar char="•"/>
        <a:defRPr kumimoji="1" sz="1800" kern="1200">
          <a:solidFill>
            <a:schemeClr val="tx1"/>
          </a:solidFill>
          <a:latin typeface="+mn-lt"/>
          <a:ea typeface="+mn-ea"/>
          <a:cs typeface="+mn-cs"/>
        </a:defRPr>
      </a:lvl1pPr>
      <a:lvl2pPr marL="417909" indent="-160734" algn="l" defTabSz="514350" rtl="0" eaLnBrk="1" latinLnBrk="0" hangingPunct="1">
        <a:spcBef>
          <a:spcPct val="20000"/>
        </a:spcBef>
        <a:buFont typeface="Arial" pitchFamily="34" charset="0"/>
        <a:buChar char="–"/>
        <a:defRPr kumimoji="1" sz="1575" kern="1200">
          <a:solidFill>
            <a:schemeClr val="tx1"/>
          </a:solidFill>
          <a:latin typeface="+mn-lt"/>
          <a:ea typeface="+mn-ea"/>
          <a:cs typeface="+mn-cs"/>
        </a:defRPr>
      </a:lvl2pPr>
      <a:lvl3pPr marL="642938" indent="-128588" algn="l" defTabSz="514350" rtl="0" eaLnBrk="1" latinLnBrk="0" hangingPunct="1">
        <a:spcBef>
          <a:spcPct val="20000"/>
        </a:spcBef>
        <a:buFont typeface="Arial" pitchFamily="34" charset="0"/>
        <a:buChar char="•"/>
        <a:defRPr kumimoji="1" sz="1350" kern="1200">
          <a:solidFill>
            <a:schemeClr val="tx1"/>
          </a:solidFill>
          <a:latin typeface="+mn-lt"/>
          <a:ea typeface="+mn-ea"/>
          <a:cs typeface="+mn-cs"/>
        </a:defRPr>
      </a:lvl3pPr>
      <a:lvl4pPr marL="900113"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4pPr>
      <a:lvl5pPr marL="1157288"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5pPr>
      <a:lvl6pPr marL="1414463"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6pPr>
      <a:lvl7pPr marL="1671638"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7pPr>
      <a:lvl8pPr marL="1928813"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8pPr>
      <a:lvl9pPr marL="2185988" indent="-128588" algn="l" defTabSz="514350" rtl="0" eaLnBrk="1" latinLnBrk="0" hangingPunct="1">
        <a:spcBef>
          <a:spcPct val="20000"/>
        </a:spcBef>
        <a:buFont typeface="Arial" pitchFamily="34" charset="0"/>
        <a:buChar char="•"/>
        <a:defRPr kumimoji="1" sz="1125"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ローチャート : 手操作入力 6"/>
          <p:cNvSpPr/>
          <p:nvPr/>
        </p:nvSpPr>
        <p:spPr>
          <a:xfrm rot="5400000" flipH="1">
            <a:off x="3367286" y="-1732484"/>
            <a:ext cx="123420" cy="6858001"/>
          </a:xfrm>
          <a:prstGeom prst="flowChartManualInput">
            <a:avLst/>
          </a:prstGeom>
          <a:solidFill>
            <a:srgbClr val="00B6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正方形/長方形 5"/>
          <p:cNvSpPr/>
          <p:nvPr/>
        </p:nvSpPr>
        <p:spPr>
          <a:xfrm>
            <a:off x="0" y="-15553"/>
            <a:ext cx="6858000" cy="1652571"/>
          </a:xfrm>
          <a:prstGeom prst="rect">
            <a:avLst/>
          </a:prstGeom>
          <a:solidFill>
            <a:srgbClr val="00B6F6"/>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algn="ctr"/>
            <a:endParaRPr kumimoji="1" lang="ja-JP" altLang="en-US"/>
          </a:p>
        </p:txBody>
      </p:sp>
      <p:sp>
        <p:nvSpPr>
          <p:cNvPr id="4" name="テキスト ボックス 3"/>
          <p:cNvSpPr txBox="1"/>
          <p:nvPr/>
        </p:nvSpPr>
        <p:spPr>
          <a:xfrm>
            <a:off x="0" y="102558"/>
            <a:ext cx="6858000" cy="692497"/>
          </a:xfrm>
          <a:prstGeom prst="rect">
            <a:avLst/>
          </a:prstGeom>
          <a:noFill/>
        </p:spPr>
        <p:txBody>
          <a:bodyPr wrap="square" lIns="0" rIns="0" rtlCol="0">
            <a:spAutoFit/>
          </a:bodyPr>
          <a:lstStyle/>
          <a:p>
            <a:pPr algn="ctr"/>
            <a:r>
              <a:rPr kumimoji="1" lang="ja-JP" altLang="en-US" sz="3900" dirty="0">
                <a:solidFill>
                  <a:schemeClr val="bg1"/>
                </a:solidFill>
                <a:latin typeface="HGP創英角ｺﾞｼｯｸUB" pitchFamily="50" charset="-128"/>
                <a:ea typeface="HGP創英角ｺﾞｼｯｸUB" pitchFamily="50" charset="-128"/>
              </a:rPr>
              <a:t>第</a:t>
            </a:r>
            <a:r>
              <a:rPr kumimoji="1" lang="en-US" altLang="ja-JP" sz="3900" dirty="0">
                <a:solidFill>
                  <a:schemeClr val="bg1"/>
                </a:solidFill>
                <a:latin typeface="HGP創英角ｺﾞｼｯｸUB" pitchFamily="50" charset="-128"/>
                <a:ea typeface="HGP創英角ｺﾞｼｯｸUB" pitchFamily="50" charset="-128"/>
              </a:rPr>
              <a:t>154</a:t>
            </a:r>
            <a:r>
              <a:rPr lang="ja-JP" altLang="en-US" sz="3900" dirty="0">
                <a:solidFill>
                  <a:schemeClr val="bg1"/>
                </a:solidFill>
                <a:latin typeface="HGP創英角ｺﾞｼｯｸUB" pitchFamily="50" charset="-128"/>
                <a:ea typeface="HGP創英角ｺﾞｼｯｸUB" pitchFamily="50" charset="-128"/>
              </a:rPr>
              <a:t>回</a:t>
            </a:r>
            <a:r>
              <a:rPr kumimoji="1" lang="ja-JP" altLang="en-US" sz="3900" dirty="0">
                <a:solidFill>
                  <a:schemeClr val="bg1"/>
                </a:solidFill>
                <a:latin typeface="HGP創英角ｺﾞｼｯｸUB" pitchFamily="50" charset="-128"/>
                <a:ea typeface="HGP創英角ｺﾞｼｯｸUB" pitchFamily="50" charset="-128"/>
              </a:rPr>
              <a:t>ベンチャープラザ二月会</a:t>
            </a:r>
          </a:p>
        </p:txBody>
      </p:sp>
      <p:sp>
        <p:nvSpPr>
          <p:cNvPr id="42" name="テキスト ボックス 41"/>
          <p:cNvSpPr txBox="1"/>
          <p:nvPr/>
        </p:nvSpPr>
        <p:spPr>
          <a:xfrm>
            <a:off x="5229200" y="-4519"/>
            <a:ext cx="1656184" cy="276999"/>
          </a:xfrm>
          <a:prstGeom prst="rect">
            <a:avLst/>
          </a:prstGeom>
          <a:noFill/>
        </p:spPr>
        <p:txBody>
          <a:bodyPr wrap="square" rtlCol="0">
            <a:spAutoFit/>
          </a:bodyPr>
          <a:lstStyle/>
          <a:p>
            <a:pPr algn="dist"/>
            <a:r>
              <a:rPr lang="ja-JP" altLang="en-US" sz="1200" dirty="0">
                <a:solidFill>
                  <a:schemeClr val="bg1"/>
                </a:solidFill>
                <a:latin typeface="HGP創英角ｺﾞｼｯｸUB" pitchFamily="50" charset="-128"/>
                <a:ea typeface="HGP創英角ｺﾞｼｯｸUB" pitchFamily="50" charset="-128"/>
              </a:rPr>
              <a:t>（にげつかい）</a:t>
            </a:r>
            <a:endParaRPr kumimoji="1" lang="ja-JP" altLang="en-US" sz="1200" dirty="0">
              <a:solidFill>
                <a:schemeClr val="bg1"/>
              </a:solidFill>
              <a:latin typeface="HGP創英角ｺﾞｼｯｸUB" pitchFamily="50" charset="-128"/>
              <a:ea typeface="HGP創英角ｺﾞｼｯｸUB" pitchFamily="50" charset="-128"/>
            </a:endParaRPr>
          </a:p>
        </p:txBody>
      </p:sp>
      <p:sp>
        <p:nvSpPr>
          <p:cNvPr id="92" name="テキスト ボックス 91"/>
          <p:cNvSpPr txBox="1"/>
          <p:nvPr/>
        </p:nvSpPr>
        <p:spPr>
          <a:xfrm>
            <a:off x="69429" y="1686045"/>
            <a:ext cx="5159771" cy="769441"/>
          </a:xfrm>
          <a:prstGeom prst="rect">
            <a:avLst/>
          </a:prstGeom>
          <a:noFill/>
        </p:spPr>
        <p:txBody>
          <a:bodyPr wrap="square" rtlCol="0" anchor="b">
            <a:spAutoFit/>
          </a:bodyPr>
          <a:lstStyle/>
          <a:p>
            <a:pPr algn="dist"/>
            <a:r>
              <a:rPr lang="en-US" altLang="ja-JP" sz="2800" dirty="0">
                <a:solidFill>
                  <a:srgbClr val="00B6F6"/>
                </a:solidFill>
                <a:latin typeface="HGP創英角ｺﾞｼｯｸUB" pitchFamily="50" charset="-128"/>
                <a:ea typeface="HGP創英角ｺﾞｼｯｸUB" pitchFamily="50" charset="-128"/>
              </a:rPr>
              <a:t>2023</a:t>
            </a:r>
            <a:r>
              <a:rPr lang="ja-JP" altLang="en-US" sz="2800" dirty="0">
                <a:solidFill>
                  <a:srgbClr val="00B6F6"/>
                </a:solidFill>
                <a:latin typeface="HGP創英角ｺﾞｼｯｸUB" pitchFamily="50" charset="-128"/>
                <a:ea typeface="HGP創英角ｺﾞｼｯｸUB" pitchFamily="50" charset="-128"/>
              </a:rPr>
              <a:t>年</a:t>
            </a:r>
            <a:r>
              <a:rPr lang="en-US" altLang="ja-JP" sz="2800" dirty="0">
                <a:solidFill>
                  <a:srgbClr val="00B6F6"/>
                </a:solidFill>
                <a:latin typeface="HGP創英角ｺﾞｼｯｸUB" pitchFamily="50" charset="-128"/>
                <a:ea typeface="HGP創英角ｺﾞｼｯｸUB" pitchFamily="50" charset="-128"/>
              </a:rPr>
              <a:t>8</a:t>
            </a:r>
            <a:r>
              <a:rPr lang="ja-JP" altLang="en-US" sz="2800" dirty="0">
                <a:solidFill>
                  <a:srgbClr val="00B6F6"/>
                </a:solidFill>
                <a:latin typeface="HGP創英角ｺﾞｼｯｸUB" pitchFamily="50" charset="-128"/>
                <a:ea typeface="HGP創英角ｺﾞｼｯｸUB" pitchFamily="50" charset="-128"/>
              </a:rPr>
              <a:t>月</a:t>
            </a:r>
            <a:r>
              <a:rPr lang="en-US" altLang="ja-JP" sz="2800" dirty="0">
                <a:solidFill>
                  <a:srgbClr val="00B6F6"/>
                </a:solidFill>
                <a:latin typeface="HGP創英角ｺﾞｼｯｸUB" pitchFamily="50" charset="-128"/>
                <a:ea typeface="HGP創英角ｺﾞｼｯｸUB" pitchFamily="50" charset="-128"/>
              </a:rPr>
              <a:t>29</a:t>
            </a:r>
            <a:r>
              <a:rPr lang="ja-JP" altLang="en-US" sz="2800" dirty="0">
                <a:solidFill>
                  <a:srgbClr val="00B6F6"/>
                </a:solidFill>
                <a:latin typeface="HGP創英角ｺﾞｼｯｸUB" pitchFamily="50" charset="-128"/>
                <a:ea typeface="HGP創英角ｺﾞｼｯｸUB" pitchFamily="50" charset="-128"/>
              </a:rPr>
              <a:t>日</a:t>
            </a:r>
            <a:r>
              <a:rPr lang="en-US" altLang="ja-JP" sz="2800" dirty="0">
                <a:solidFill>
                  <a:srgbClr val="00B6F6"/>
                </a:solidFill>
                <a:latin typeface="HGP創英角ｺﾞｼｯｸUB" pitchFamily="50" charset="-128"/>
                <a:ea typeface="HGP創英角ｺﾞｼｯｸUB" pitchFamily="50" charset="-128"/>
              </a:rPr>
              <a:t>(</a:t>
            </a:r>
            <a:r>
              <a:rPr lang="ja-JP" altLang="en-US" sz="2800" dirty="0">
                <a:solidFill>
                  <a:srgbClr val="00B6F6"/>
                </a:solidFill>
                <a:latin typeface="HGP創英角ｺﾞｼｯｸUB" pitchFamily="50" charset="-128"/>
                <a:ea typeface="HGP創英角ｺﾞｼｯｸUB" pitchFamily="50" charset="-128"/>
              </a:rPr>
              <a:t>火</a:t>
            </a:r>
            <a:r>
              <a:rPr lang="en-US" altLang="ja-JP" sz="2800" dirty="0">
                <a:solidFill>
                  <a:srgbClr val="00B6F6"/>
                </a:solidFill>
                <a:latin typeface="HGP創英角ｺﾞｼｯｸUB" pitchFamily="50" charset="-128"/>
                <a:ea typeface="HGP創英角ｺﾞｼｯｸUB" pitchFamily="50" charset="-128"/>
              </a:rPr>
              <a:t>)15:00</a:t>
            </a:r>
            <a:r>
              <a:rPr lang="ja-JP" altLang="en-US" sz="2800" dirty="0">
                <a:solidFill>
                  <a:srgbClr val="00B6F6"/>
                </a:solidFill>
                <a:latin typeface="HGP創英角ｺﾞｼｯｸUB" pitchFamily="50" charset="-128"/>
                <a:ea typeface="HGP創英角ｺﾞｼｯｸUB" pitchFamily="50" charset="-128"/>
              </a:rPr>
              <a:t>～</a:t>
            </a:r>
            <a:endParaRPr lang="en-US" altLang="ja-JP" sz="2800" dirty="0">
              <a:solidFill>
                <a:srgbClr val="00B6F6"/>
              </a:solidFill>
              <a:latin typeface="HGP創英角ｺﾞｼｯｸUB" pitchFamily="50" charset="-128"/>
              <a:ea typeface="HGP創英角ｺﾞｼｯｸUB" pitchFamily="50" charset="-128"/>
            </a:endParaRPr>
          </a:p>
          <a:p>
            <a:pPr algn="dist"/>
            <a:r>
              <a:rPr lang="ja-JP" altLang="en-US" sz="1600" dirty="0">
                <a:solidFill>
                  <a:srgbClr val="00B6F6"/>
                </a:solidFill>
                <a:latin typeface="HGP創英角ｺﾞｼｯｸUB" pitchFamily="50" charset="-128"/>
                <a:ea typeface="HGP創英角ｺﾞｼｯｸUB" pitchFamily="50" charset="-128"/>
              </a:rPr>
              <a:t>（オンライン＆会場同時開催・</a:t>
            </a:r>
            <a:r>
              <a:rPr lang="ja-JP" altLang="en-US" sz="1600" dirty="0">
                <a:solidFill>
                  <a:srgbClr val="FF0000"/>
                </a:solidFill>
                <a:latin typeface="HGP創英角ｺﾞｼｯｸUB" pitchFamily="50" charset="-128"/>
                <a:ea typeface="HGP創英角ｺﾞｼｯｸUB" pitchFamily="50" charset="-128"/>
              </a:rPr>
              <a:t>オンラインは完全無料</a:t>
            </a:r>
            <a:r>
              <a:rPr lang="ja-JP" altLang="en-US" sz="1600" dirty="0">
                <a:solidFill>
                  <a:srgbClr val="00B6F6"/>
                </a:solidFill>
                <a:latin typeface="HGP創英角ｺﾞｼｯｸUB" pitchFamily="50" charset="-128"/>
                <a:ea typeface="HGP創英角ｺﾞｼｯｸUB" pitchFamily="50" charset="-128"/>
              </a:rPr>
              <a:t>）</a:t>
            </a:r>
            <a:r>
              <a:rPr lang="en-US" altLang="ja-JP" sz="1600" dirty="0">
                <a:solidFill>
                  <a:srgbClr val="00B6F6"/>
                </a:solidFill>
                <a:latin typeface="HGP創英角ｺﾞｼｯｸUB" pitchFamily="50" charset="-128"/>
                <a:ea typeface="HGP創英角ｺﾞｼｯｸUB" pitchFamily="50" charset="-128"/>
              </a:rPr>
              <a:t> </a:t>
            </a:r>
            <a:endParaRPr kumimoji="1" lang="ja-JP" altLang="en-US" sz="1600" dirty="0">
              <a:solidFill>
                <a:srgbClr val="00B6F6"/>
              </a:solidFill>
              <a:latin typeface="HGP創英角ｺﾞｼｯｸUB" pitchFamily="50" charset="-128"/>
              <a:ea typeface="HGP創英角ｺﾞｼｯｸUB" pitchFamily="50" charset="-128"/>
            </a:endParaRPr>
          </a:p>
        </p:txBody>
      </p:sp>
      <p:sp>
        <p:nvSpPr>
          <p:cNvPr id="70" name="フローチャート : 端子 11"/>
          <p:cNvSpPr/>
          <p:nvPr/>
        </p:nvSpPr>
        <p:spPr>
          <a:xfrm>
            <a:off x="81280" y="761684"/>
            <a:ext cx="2119894" cy="762316"/>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tabLst>
                <a:tab pos="4305300" algn="l"/>
              </a:tabLst>
            </a:pPr>
            <a:endParaRPr kumimoji="1" lang="en-US" altLang="ja-JP" sz="15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p:txBody>
      </p:sp>
      <p:sp>
        <p:nvSpPr>
          <p:cNvPr id="69" name="フローチャート : 端子 11"/>
          <p:cNvSpPr/>
          <p:nvPr/>
        </p:nvSpPr>
        <p:spPr>
          <a:xfrm>
            <a:off x="4509689" y="762602"/>
            <a:ext cx="2273705" cy="756000"/>
          </a:xfrm>
          <a:prstGeom prst="flowChartTermina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rIns="0" rtlCol="0" anchor="ctr"/>
          <a:lstStyle/>
          <a:p>
            <a:pPr algn="ctr">
              <a:tabLst>
                <a:tab pos="4305300" algn="l"/>
              </a:tabLst>
            </a:pPr>
            <a:endParaRPr kumimoji="1" lang="en-US" altLang="ja-JP" sz="15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p:txBody>
      </p:sp>
      <p:sp>
        <p:nvSpPr>
          <p:cNvPr id="13" name="テキスト ボックス 12"/>
          <p:cNvSpPr txBox="1"/>
          <p:nvPr/>
        </p:nvSpPr>
        <p:spPr>
          <a:xfrm>
            <a:off x="406401" y="761683"/>
            <a:ext cx="6010730" cy="758143"/>
          </a:xfrm>
          <a:prstGeom prst="rect">
            <a:avLst/>
          </a:prstGeom>
          <a:solidFill>
            <a:schemeClr val="bg1"/>
          </a:solidFill>
          <a:ln>
            <a:noFill/>
          </a:ln>
        </p:spPr>
        <p:txBody>
          <a:bodyPr wrap="square" lIns="0" rIns="0" rtlCol="0">
            <a:noAutofit/>
          </a:bodyPr>
          <a:lstStyle/>
          <a:p>
            <a:pPr>
              <a:lnSpc>
                <a:spcPts val="1800"/>
              </a:lnSpc>
              <a:tabLst>
                <a:tab pos="4305300" algn="l"/>
              </a:tabLst>
            </a:pPr>
            <a:r>
              <a:rPr lang="ja-JP" altLang="en-US" sz="1700" dirty="0">
                <a:solidFill>
                  <a:schemeClr val="tx1">
                    <a:lumMod val="65000"/>
                    <a:lumOff val="35000"/>
                  </a:schemeClr>
                </a:solidFill>
                <a:latin typeface="HGPｺﾞｼｯｸE" panose="020B0900000000000000" pitchFamily="50" charset="-128"/>
                <a:ea typeface="HGPｺﾞｼｯｸE" panose="020B0900000000000000" pitchFamily="50" charset="-128"/>
              </a:rPr>
              <a:t>ビジネスプラン発表を通じたビジネスチャンスの拡大！</a:t>
            </a:r>
            <a:endParaRPr lang="en-US" altLang="ja-JP" sz="17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1800"/>
              </a:lnSpc>
            </a:pP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今回のキーワード</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　・ネオシニア特化型情報発信サイト　・改良型ラミネートフィルム</a:t>
            </a:r>
            <a:endPar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1800"/>
              </a:lnSpc>
            </a:pP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ja-JP" altLang="en-US" sz="8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　・くず米を原料とした米ストロー   ・新規事業開発支援</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SaaS</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サービス</a:t>
            </a:r>
            <a:endPar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p:txBody>
      </p:sp>
      <p:sp>
        <p:nvSpPr>
          <p:cNvPr id="105" name="テキスト ボックス 104"/>
          <p:cNvSpPr txBox="1"/>
          <p:nvPr/>
        </p:nvSpPr>
        <p:spPr>
          <a:xfrm>
            <a:off x="0" y="1504312"/>
            <a:ext cx="6152009" cy="253916"/>
          </a:xfrm>
          <a:prstGeom prst="rect">
            <a:avLst/>
          </a:prstGeom>
          <a:noFill/>
        </p:spPr>
        <p:txBody>
          <a:bodyPr wrap="square" rtlCol="0">
            <a:spAutoFit/>
          </a:bodyPr>
          <a:lstStyle/>
          <a:p>
            <a:pPr lvl="0" fontAlgn="base">
              <a:spcBef>
                <a:spcPct val="0"/>
              </a:spcBef>
              <a:spcAft>
                <a:spcPct val="0"/>
              </a:spcAft>
            </a:pPr>
            <a:r>
              <a:rPr lang="ja-JP" altLang="ja-JP" sz="1050" dirty="0">
                <a:solidFill>
                  <a:schemeClr val="bg1"/>
                </a:solidFill>
                <a:latin typeface="HGｺﾞｼｯｸE" pitchFamily="49" charset="-128"/>
                <a:ea typeface="HGｺﾞｼｯｸE" pitchFamily="49" charset="-128"/>
                <a:cs typeface="メイリオ" pitchFamily="50" charset="-128"/>
              </a:rPr>
              <a:t>一般社団法人九州ニュービジネス協議会</a:t>
            </a:r>
            <a:r>
              <a:rPr lang="ja-JP" altLang="en-US" sz="1050" dirty="0">
                <a:solidFill>
                  <a:schemeClr val="bg1"/>
                </a:solidFill>
                <a:latin typeface="HGｺﾞｼｯｸE" pitchFamily="49" charset="-128"/>
                <a:ea typeface="HGｺﾞｼｯｸE" pitchFamily="49" charset="-128"/>
                <a:cs typeface="メイリオ" pitchFamily="50" charset="-128"/>
              </a:rPr>
              <a:t>　</a:t>
            </a:r>
            <a:r>
              <a:rPr lang="ja-JP" altLang="ja-JP" sz="1050" dirty="0">
                <a:solidFill>
                  <a:schemeClr val="bg1"/>
                </a:solidFill>
                <a:latin typeface="HGｺﾞｼｯｸE" pitchFamily="49" charset="-128"/>
                <a:ea typeface="HGｺﾞｼｯｸE" pitchFamily="49" charset="-128"/>
                <a:cs typeface="メイリオ" pitchFamily="50" charset="-128"/>
              </a:rPr>
              <a:t>ニュービジネス支援委員会</a:t>
            </a:r>
            <a:r>
              <a:rPr lang="ja-JP" altLang="en-US" sz="1050" dirty="0">
                <a:solidFill>
                  <a:schemeClr val="bg1"/>
                </a:solidFill>
                <a:latin typeface="HGｺﾞｼｯｸE" pitchFamily="49" charset="-128"/>
                <a:ea typeface="HGｺﾞｼｯｸE" pitchFamily="49" charset="-128"/>
                <a:cs typeface="メイリオ" pitchFamily="50" charset="-128"/>
              </a:rPr>
              <a:t>　</a:t>
            </a:r>
            <a:r>
              <a:rPr lang="ja-JP" altLang="ja-JP" sz="1050" dirty="0">
                <a:solidFill>
                  <a:schemeClr val="bg1"/>
                </a:solidFill>
                <a:latin typeface="HGｺﾞｼｯｸE" pitchFamily="49" charset="-128"/>
                <a:ea typeface="HGｺﾞｼｯｸE" pitchFamily="49" charset="-128"/>
                <a:cs typeface="メイリオ" pitchFamily="50" charset="-128"/>
              </a:rPr>
              <a:t>委員</a:t>
            </a:r>
            <a:r>
              <a:rPr lang="ja-JP" altLang="en-US" sz="1050" dirty="0">
                <a:solidFill>
                  <a:schemeClr val="bg1"/>
                </a:solidFill>
                <a:latin typeface="HGｺﾞｼｯｸE" pitchFamily="49" charset="-128"/>
                <a:ea typeface="HGｺﾞｼｯｸE" pitchFamily="49" charset="-128"/>
                <a:cs typeface="メイリオ" pitchFamily="50" charset="-128"/>
              </a:rPr>
              <a:t>長　古賀 光雄</a:t>
            </a:r>
            <a:endParaRPr lang="zh-TW" altLang="en-US" sz="1050" dirty="0">
              <a:solidFill>
                <a:schemeClr val="bg1"/>
              </a:solidFill>
              <a:latin typeface="HGｺﾞｼｯｸE" pitchFamily="49" charset="-128"/>
              <a:ea typeface="HGｺﾞｼｯｸE" pitchFamily="49" charset="-128"/>
              <a:cs typeface="メイリオ" pitchFamily="50" charset="-128"/>
            </a:endParaRPr>
          </a:p>
        </p:txBody>
      </p:sp>
      <p:sp>
        <p:nvSpPr>
          <p:cNvPr id="12" name="テキスト ボックス 11">
            <a:extLst>
              <a:ext uri="{FF2B5EF4-FFF2-40B4-BE49-F238E27FC236}">
                <a16:creationId xmlns:a16="http://schemas.microsoft.com/office/drawing/2014/main" id="{47E96BB9-EDCD-4116-9020-E6C5DF96A846}"/>
              </a:ext>
            </a:extLst>
          </p:cNvPr>
          <p:cNvSpPr txBox="1"/>
          <p:nvPr/>
        </p:nvSpPr>
        <p:spPr>
          <a:xfrm>
            <a:off x="171668" y="2393279"/>
            <a:ext cx="6584067" cy="1879913"/>
          </a:xfrm>
          <a:prstGeom prst="rect">
            <a:avLst/>
          </a:prstGeom>
          <a:noFill/>
          <a:ln>
            <a:noFill/>
          </a:ln>
        </p:spPr>
        <p:txBody>
          <a:bodyPr wrap="square" lIns="0" rIns="0" rtlCol="0">
            <a:noAutofit/>
          </a:bodyPr>
          <a:lstStyle/>
          <a:p>
            <a:pPr>
              <a:lnSpc>
                <a:spcPts val="1800"/>
              </a:lnSpc>
              <a:tabLst>
                <a:tab pos="4305300" algn="l"/>
              </a:tabLst>
            </a:pPr>
            <a:r>
              <a:rPr lang="ja-JP" altLang="en-US" sz="1600" dirty="0">
                <a:solidFill>
                  <a:schemeClr val="tx1">
                    <a:lumMod val="65000"/>
                    <a:lumOff val="35000"/>
                  </a:schemeClr>
                </a:solidFill>
                <a:latin typeface="HGPｺﾞｼｯｸE" panose="020B0900000000000000" pitchFamily="50" charset="-128"/>
                <a:ea typeface="HGPｺﾞｼｯｸE" panose="020B0900000000000000" pitchFamily="50" charset="-128"/>
              </a:rPr>
              <a:t>■会場：福岡</a:t>
            </a:r>
            <a:r>
              <a:rPr lang="en-US" altLang="ja-JP" sz="1600" dirty="0">
                <a:solidFill>
                  <a:schemeClr val="tx1">
                    <a:lumMod val="65000"/>
                    <a:lumOff val="35000"/>
                  </a:schemeClr>
                </a:solidFill>
                <a:latin typeface="HGPｺﾞｼｯｸE" panose="020B0900000000000000" pitchFamily="50" charset="-128"/>
                <a:ea typeface="HGPｺﾞｼｯｸE" panose="020B0900000000000000" pitchFamily="50" charset="-128"/>
              </a:rPr>
              <a:t>SRP</a:t>
            </a:r>
            <a:r>
              <a:rPr lang="ja-JP" altLang="en-US" sz="1600" dirty="0">
                <a:solidFill>
                  <a:schemeClr val="tx1">
                    <a:lumMod val="65000"/>
                    <a:lumOff val="35000"/>
                  </a:schemeClr>
                </a:solidFill>
                <a:latin typeface="HGPｺﾞｼｯｸE" panose="020B0900000000000000" pitchFamily="50" charset="-128"/>
                <a:ea typeface="HGPｺﾞｼｯｸE" panose="020B0900000000000000" pitchFamily="50" charset="-128"/>
              </a:rPr>
              <a:t>ｾﾝﾀｰﾋﾞﾙ</a:t>
            </a:r>
            <a:r>
              <a:rPr lang="en-US" altLang="ja-JP" sz="1600" dirty="0">
                <a:solidFill>
                  <a:schemeClr val="tx1">
                    <a:lumMod val="65000"/>
                    <a:lumOff val="35000"/>
                  </a:schemeClr>
                </a:solidFill>
                <a:latin typeface="HGPｺﾞｼｯｸE" panose="020B0900000000000000" pitchFamily="50" charset="-128"/>
                <a:ea typeface="HGPｺﾞｼｯｸE" panose="020B0900000000000000" pitchFamily="50" charset="-128"/>
              </a:rPr>
              <a:t>1</a:t>
            </a:r>
            <a:r>
              <a:rPr lang="en-US" altLang="zh-TW" sz="1600" dirty="0">
                <a:solidFill>
                  <a:schemeClr val="tx1">
                    <a:lumMod val="65000"/>
                    <a:lumOff val="35000"/>
                  </a:schemeClr>
                </a:solidFill>
                <a:latin typeface="HGPｺﾞｼｯｸE" panose="020B0900000000000000" pitchFamily="50" charset="-128"/>
                <a:ea typeface="HGPｺﾞｼｯｸE" panose="020B0900000000000000" pitchFamily="50" charset="-128"/>
              </a:rPr>
              <a:t>F </a:t>
            </a:r>
            <a:r>
              <a:rPr lang="en-US" altLang="ja-JP" sz="1600" dirty="0">
                <a:solidFill>
                  <a:schemeClr val="tx1">
                    <a:lumMod val="65000"/>
                    <a:lumOff val="35000"/>
                  </a:schemeClr>
                </a:solidFill>
                <a:latin typeface="HGPｺﾞｼｯｸE" panose="020B0900000000000000" pitchFamily="50" charset="-128"/>
                <a:ea typeface="HGPｺﾞｼｯｸE" panose="020B0900000000000000" pitchFamily="50" charset="-128"/>
              </a:rPr>
              <a:t>SOIL</a:t>
            </a:r>
            <a:r>
              <a:rPr lang="ja-JP" altLang="en-US" sz="1600" dirty="0">
                <a:solidFill>
                  <a:schemeClr val="tx1">
                    <a:lumMod val="65000"/>
                    <a:lumOff val="35000"/>
                  </a:schemeClr>
                </a:solidFill>
                <a:latin typeface="HGPｺﾞｼｯｸE" panose="020B0900000000000000" pitchFamily="50" charset="-128"/>
                <a:ea typeface="HGPｺﾞｼｯｸE" panose="020B0900000000000000" pitchFamily="50" charset="-128"/>
              </a:rPr>
              <a:t>ｲﾍﾞﾝﾄｽﾍﾟｰｽ</a:t>
            </a:r>
          </a:p>
          <a:p>
            <a:pPr>
              <a:lnSpc>
                <a:spcPts val="1400"/>
              </a:lnSpc>
              <a:tabLst>
                <a:tab pos="4305300" algn="l"/>
              </a:tabLst>
            </a:pP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               福岡市早良区百道浜</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2</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丁目</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1</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番</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22</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号</a:t>
            </a:r>
            <a:endPar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1400"/>
              </a:lnSpc>
              <a:tabLst>
                <a:tab pos="4305300" algn="l"/>
              </a:tabLst>
            </a:pP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                 （同会場よりＺＯＯＭにてオンライン配信）</a:t>
            </a:r>
            <a:endPar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1400"/>
              </a:lnSpc>
              <a:tabLst>
                <a:tab pos="4305300" algn="l"/>
              </a:tabLst>
            </a:pP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会場参加については先着</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15</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名とさせて頂きます。</a:t>
            </a:r>
          </a:p>
          <a:p>
            <a:pPr>
              <a:lnSpc>
                <a:spcPts val="1800"/>
              </a:lnSpc>
              <a:spcBef>
                <a:spcPts val="300"/>
              </a:spcBef>
              <a:tabLst>
                <a:tab pos="4305300" algn="l"/>
              </a:tabLst>
            </a:pPr>
            <a:r>
              <a:rPr lang="ja-JP" altLang="en-US" sz="1600" dirty="0">
                <a:solidFill>
                  <a:schemeClr val="tx1">
                    <a:lumMod val="65000"/>
                    <a:lumOff val="35000"/>
                  </a:schemeClr>
                </a:solidFill>
                <a:latin typeface="HGPｺﾞｼｯｸE" panose="020B0900000000000000" pitchFamily="50" charset="-128"/>
                <a:ea typeface="HGPｺﾞｼｯｸE" panose="020B0900000000000000" pitchFamily="50" charset="-128"/>
              </a:rPr>
              <a:t>■参加費：</a:t>
            </a:r>
            <a:r>
              <a:rPr lang="ja-JP" altLang="en-US" sz="1400" dirty="0">
                <a:solidFill>
                  <a:srgbClr val="FF0000"/>
                </a:solidFill>
                <a:latin typeface="HGPｺﾞｼｯｸE" panose="020B0900000000000000" pitchFamily="50" charset="-128"/>
                <a:ea typeface="HGPｺﾞｼｯｸE" panose="020B0900000000000000" pitchFamily="50" charset="-128"/>
              </a:rPr>
              <a:t>オンライン</a:t>
            </a:r>
            <a:r>
              <a:rPr lang="en-US" altLang="ja-JP" sz="1400" dirty="0">
                <a:solidFill>
                  <a:srgbClr val="FF0000"/>
                </a:solidFill>
                <a:latin typeface="HGPｺﾞｼｯｸE" panose="020B0900000000000000" pitchFamily="50" charset="-128"/>
                <a:ea typeface="HGPｺﾞｼｯｸE" panose="020B0900000000000000" pitchFamily="50" charset="-128"/>
              </a:rPr>
              <a:t>(Zoom)</a:t>
            </a:r>
            <a:r>
              <a:rPr lang="ja-JP" altLang="en-US" sz="400" dirty="0">
                <a:solidFill>
                  <a:srgbClr val="FF0000"/>
                </a:solidFill>
                <a:latin typeface="HGPｺﾞｼｯｸE" panose="020B0900000000000000" pitchFamily="50" charset="-128"/>
                <a:ea typeface="HGPｺﾞｼｯｸE" panose="020B0900000000000000" pitchFamily="50" charset="-128"/>
              </a:rPr>
              <a:t> </a:t>
            </a:r>
            <a:r>
              <a:rPr lang="ja-JP" altLang="en-US" sz="1400" dirty="0">
                <a:solidFill>
                  <a:srgbClr val="FF0000"/>
                </a:solidFill>
                <a:latin typeface="HGPｺﾞｼｯｸE" panose="020B0900000000000000" pitchFamily="50" charset="-128"/>
                <a:ea typeface="HGPｺﾞｼｯｸE" panose="020B0900000000000000" pitchFamily="50" charset="-128"/>
              </a:rPr>
              <a:t>：無料（会員・非会員とも）</a:t>
            </a:r>
            <a:endParaRPr lang="en-US" altLang="ja-JP" sz="1400" dirty="0">
              <a:solidFill>
                <a:srgbClr val="FF0000"/>
              </a:solidFill>
              <a:latin typeface="HGPｺﾞｼｯｸE" panose="020B0900000000000000" pitchFamily="50" charset="-128"/>
              <a:ea typeface="HGPｺﾞｼｯｸE" panose="020B0900000000000000" pitchFamily="50" charset="-128"/>
            </a:endParaRPr>
          </a:p>
          <a:p>
            <a:pPr>
              <a:lnSpc>
                <a:spcPts val="1800"/>
              </a:lnSpc>
              <a:spcBef>
                <a:spcPts val="300"/>
              </a:spcBef>
              <a:tabLst>
                <a:tab pos="4305300" algn="l"/>
              </a:tabLst>
            </a:pPr>
            <a:r>
              <a:rPr lang="ja-JP" altLang="en-US" sz="1400" dirty="0">
                <a:solidFill>
                  <a:srgbClr val="FF0000"/>
                </a:solidFill>
                <a:latin typeface="HGPｺﾞｼｯｸE" panose="020B0900000000000000" pitchFamily="50" charset="-128"/>
                <a:ea typeface="HGPｺﾞｼｯｸE" panose="020B0900000000000000" pitchFamily="50" charset="-128"/>
              </a:rPr>
              <a:t>                会</a:t>
            </a:r>
            <a:r>
              <a:rPr lang="ja-JP" altLang="en-US" sz="1050" dirty="0">
                <a:solidFill>
                  <a:srgbClr val="FF0000"/>
                </a:solidFill>
                <a:latin typeface="HGPｺﾞｼｯｸE" panose="020B0900000000000000" pitchFamily="50" charset="-128"/>
                <a:ea typeface="HGPｺﾞｼｯｸE" panose="020B0900000000000000" pitchFamily="50" charset="-128"/>
              </a:rPr>
              <a:t>       </a:t>
            </a:r>
            <a:r>
              <a:rPr lang="ja-JP" altLang="en-US" sz="1400" dirty="0">
                <a:solidFill>
                  <a:srgbClr val="FF0000"/>
                </a:solidFill>
                <a:latin typeface="HGPｺﾞｼｯｸE" panose="020B0900000000000000" pitchFamily="50" charset="-128"/>
                <a:ea typeface="HGPｺﾞｼｯｸE" panose="020B0900000000000000" pitchFamily="50" charset="-128"/>
              </a:rPr>
              <a:t>場</a:t>
            </a:r>
            <a:r>
              <a:rPr lang="en-US" altLang="ja-JP" sz="1400" dirty="0">
                <a:solidFill>
                  <a:srgbClr val="FF0000"/>
                </a:solidFill>
                <a:latin typeface="HGPｺﾞｼｯｸE" panose="020B0900000000000000" pitchFamily="50" charset="-128"/>
                <a:ea typeface="HGPｺﾞｼｯｸE" panose="020B0900000000000000" pitchFamily="50" charset="-128"/>
              </a:rPr>
              <a:t>(</a:t>
            </a:r>
            <a:r>
              <a:rPr lang="ja-JP" altLang="en-US" sz="1400" dirty="0">
                <a:solidFill>
                  <a:srgbClr val="FF0000"/>
                </a:solidFill>
                <a:latin typeface="HGPｺﾞｼｯｸE" panose="020B0900000000000000" pitchFamily="50" charset="-128"/>
                <a:ea typeface="HGPｺﾞｼｯｸE" panose="020B0900000000000000" pitchFamily="50" charset="-128"/>
              </a:rPr>
              <a:t>会　</a:t>
            </a:r>
            <a:r>
              <a:rPr lang="ja-JP" altLang="en-US" sz="700" dirty="0">
                <a:solidFill>
                  <a:srgbClr val="FF0000"/>
                </a:solidFill>
                <a:latin typeface="HGPｺﾞｼｯｸE" panose="020B0900000000000000" pitchFamily="50" charset="-128"/>
                <a:ea typeface="HGPｺﾞｼｯｸE" panose="020B0900000000000000" pitchFamily="50" charset="-128"/>
              </a:rPr>
              <a:t>　</a:t>
            </a:r>
            <a:r>
              <a:rPr lang="ja-JP" altLang="en-US" sz="1400" dirty="0">
                <a:solidFill>
                  <a:srgbClr val="FF0000"/>
                </a:solidFill>
                <a:latin typeface="HGPｺﾞｼｯｸE" panose="020B0900000000000000" pitchFamily="50" charset="-128"/>
                <a:ea typeface="HGPｺﾞｼｯｸE" panose="020B0900000000000000" pitchFamily="50" charset="-128"/>
              </a:rPr>
              <a:t>員</a:t>
            </a:r>
            <a:r>
              <a:rPr lang="en-US" altLang="ja-JP" sz="1400" dirty="0">
                <a:solidFill>
                  <a:srgbClr val="FF0000"/>
                </a:solidFill>
                <a:latin typeface="HGPｺﾞｼｯｸE" panose="020B0900000000000000" pitchFamily="50" charset="-128"/>
                <a:ea typeface="HGPｺﾞｼｯｸE" panose="020B0900000000000000" pitchFamily="50" charset="-128"/>
              </a:rPr>
              <a:t>)</a:t>
            </a:r>
            <a:r>
              <a:rPr lang="ja-JP" altLang="en-US" sz="1400" dirty="0">
                <a:solidFill>
                  <a:srgbClr val="FF0000"/>
                </a:solidFill>
                <a:latin typeface="HGPｺﾞｼｯｸE" panose="020B0900000000000000" pitchFamily="50" charset="-128"/>
                <a:ea typeface="HGPｺﾞｼｯｸE" panose="020B0900000000000000" pitchFamily="50" charset="-128"/>
              </a:rPr>
              <a:t>：無　　料　　　</a:t>
            </a:r>
            <a:endParaRPr lang="en-US" altLang="ja-JP" sz="1400" dirty="0">
              <a:solidFill>
                <a:srgbClr val="FF0000"/>
              </a:solidFill>
              <a:latin typeface="HGPｺﾞｼｯｸE" panose="020B0900000000000000" pitchFamily="50" charset="-128"/>
              <a:ea typeface="HGPｺﾞｼｯｸE" panose="020B0900000000000000" pitchFamily="50" charset="-128"/>
            </a:endParaRPr>
          </a:p>
          <a:p>
            <a:pPr>
              <a:lnSpc>
                <a:spcPts val="1500"/>
              </a:lnSpc>
              <a:tabLst>
                <a:tab pos="4305300" algn="l"/>
              </a:tabLst>
            </a:pPr>
            <a:r>
              <a:rPr lang="ja-JP" altLang="en-US" sz="1400" dirty="0">
                <a:solidFill>
                  <a:srgbClr val="FF0000"/>
                </a:solidFill>
                <a:latin typeface="HGPｺﾞｼｯｸE" panose="020B0900000000000000" pitchFamily="50" charset="-128"/>
                <a:ea typeface="HGPｺﾞｼｯｸE" panose="020B0900000000000000" pitchFamily="50" charset="-128"/>
              </a:rPr>
              <a:t>                </a:t>
            </a:r>
            <a:r>
              <a:rPr lang="ja-JP" altLang="en-US" sz="1400" dirty="0">
                <a:latin typeface="HGPｺﾞｼｯｸE" panose="020B0900000000000000" pitchFamily="50" charset="-128"/>
                <a:ea typeface="HGPｺﾞｼｯｸE" panose="020B0900000000000000" pitchFamily="50" charset="-128"/>
              </a:rPr>
              <a:t>会  </a:t>
            </a:r>
            <a:r>
              <a:rPr lang="ja-JP" altLang="en-US" sz="1050" dirty="0">
                <a:latin typeface="HGPｺﾞｼｯｸE" panose="020B0900000000000000" pitchFamily="50" charset="-128"/>
                <a:ea typeface="HGPｺﾞｼｯｸE" panose="020B0900000000000000" pitchFamily="50" charset="-128"/>
              </a:rPr>
              <a:t>   </a:t>
            </a:r>
            <a:r>
              <a:rPr lang="ja-JP" altLang="en-US" sz="1400" dirty="0">
                <a:latin typeface="HGPｺﾞｼｯｸE" panose="020B0900000000000000" pitchFamily="50" charset="-128"/>
                <a:ea typeface="HGPｺﾞｼｯｸE" panose="020B0900000000000000" pitchFamily="50" charset="-128"/>
              </a:rPr>
              <a:t> 場</a:t>
            </a:r>
            <a:r>
              <a:rPr lang="en-US" altLang="ja-JP" sz="1400" dirty="0">
                <a:latin typeface="HGPｺﾞｼｯｸE" panose="020B0900000000000000" pitchFamily="50" charset="-128"/>
                <a:ea typeface="HGPｺﾞｼｯｸE" panose="020B0900000000000000" pitchFamily="50" charset="-128"/>
              </a:rPr>
              <a:t>(</a:t>
            </a:r>
            <a:r>
              <a:rPr lang="ja-JP" altLang="en-US" sz="1400" dirty="0">
                <a:latin typeface="HGPｺﾞｼｯｸE" panose="020B0900000000000000" pitchFamily="50" charset="-128"/>
                <a:ea typeface="HGPｺﾞｼｯｸE" panose="020B0900000000000000" pitchFamily="50" charset="-128"/>
              </a:rPr>
              <a:t>非会員</a:t>
            </a:r>
            <a:r>
              <a:rPr lang="en-US" altLang="ja-JP" sz="1400" dirty="0">
                <a:latin typeface="HGPｺﾞｼｯｸE" panose="020B0900000000000000" pitchFamily="50" charset="-128"/>
                <a:ea typeface="HGPｺﾞｼｯｸE" panose="020B0900000000000000" pitchFamily="50" charset="-128"/>
              </a:rPr>
              <a:t>)</a:t>
            </a:r>
            <a:r>
              <a:rPr lang="ja-JP" altLang="en-US" sz="1400" dirty="0">
                <a:latin typeface="HGPｺﾞｼｯｸE" panose="020B0900000000000000" pitchFamily="50" charset="-128"/>
                <a:ea typeface="HGPｺﾞｼｯｸE" panose="020B0900000000000000" pitchFamily="50" charset="-128"/>
              </a:rPr>
              <a:t>：</a:t>
            </a:r>
            <a:r>
              <a:rPr lang="en-US" altLang="ja-JP" sz="1400" dirty="0">
                <a:latin typeface="HGPｺﾞｼｯｸE" panose="020B0900000000000000" pitchFamily="50" charset="-128"/>
                <a:ea typeface="HGPｺﾞｼｯｸE" panose="020B0900000000000000" pitchFamily="50" charset="-128"/>
              </a:rPr>
              <a:t>2,000</a:t>
            </a:r>
            <a:r>
              <a:rPr lang="ja-JP" altLang="en-US" sz="1400" dirty="0">
                <a:latin typeface="HGPｺﾞｼｯｸE" panose="020B0900000000000000" pitchFamily="50" charset="-128"/>
                <a:ea typeface="HGPｺﾞｼｯｸE" panose="020B0900000000000000" pitchFamily="50" charset="-128"/>
              </a:rPr>
              <a:t>円</a:t>
            </a:r>
            <a:endParaRPr lang="en-US" altLang="ja-JP" sz="1400" dirty="0">
              <a:latin typeface="HGPｺﾞｼｯｸE" panose="020B0900000000000000" pitchFamily="50" charset="-128"/>
              <a:ea typeface="HGPｺﾞｼｯｸE" panose="020B0900000000000000" pitchFamily="50" charset="-128"/>
            </a:endParaRPr>
          </a:p>
          <a:p>
            <a:pPr>
              <a:lnSpc>
                <a:spcPts val="1500"/>
              </a:lnSpc>
              <a:tabLst>
                <a:tab pos="4305300" algn="l"/>
              </a:tabLst>
            </a:pPr>
            <a:r>
              <a:rPr lang="ja-JP" altLang="en-US" sz="1400" dirty="0">
                <a:solidFill>
                  <a:srgbClr val="FF0000"/>
                </a:solidFill>
                <a:latin typeface="HGPｺﾞｼｯｸE" panose="020B0900000000000000" pitchFamily="50" charset="-128"/>
                <a:ea typeface="HGPｺﾞｼｯｸE" panose="020B0900000000000000" pitchFamily="50" charset="-128"/>
              </a:rPr>
              <a:t>               </a:t>
            </a:r>
            <a:r>
              <a:rPr lang="en-US" altLang="ja-JP" sz="12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ja-JP" altLang="en-US" sz="1200" dirty="0">
                <a:solidFill>
                  <a:schemeClr val="tx1">
                    <a:lumMod val="65000"/>
                    <a:lumOff val="35000"/>
                  </a:schemeClr>
                </a:solidFill>
                <a:latin typeface="HGPｺﾞｼｯｸE" panose="020B0900000000000000" pitchFamily="50" charset="-128"/>
                <a:ea typeface="HGPｺﾞｼｯｸE" panose="020B0900000000000000" pitchFamily="50" charset="-128"/>
              </a:rPr>
              <a:t>申込方法等については裏面をご覧ください。　　　　</a:t>
            </a:r>
            <a:endParaRPr lang="en-US" altLang="ja-JP" sz="1200" dirty="0">
              <a:solidFill>
                <a:srgbClr val="FF0000"/>
              </a:solidFill>
              <a:latin typeface="HGPｺﾞｼｯｸE" panose="020B0900000000000000" pitchFamily="50" charset="-128"/>
              <a:ea typeface="HGPｺﾞｼｯｸE" panose="020B0900000000000000" pitchFamily="50" charset="-128"/>
            </a:endParaRPr>
          </a:p>
        </p:txBody>
      </p:sp>
      <p:sp>
        <p:nvSpPr>
          <p:cNvPr id="14" name="正方形/長方形 13">
            <a:extLst>
              <a:ext uri="{FF2B5EF4-FFF2-40B4-BE49-F238E27FC236}">
                <a16:creationId xmlns:a16="http://schemas.microsoft.com/office/drawing/2014/main" id="{33B9DCF8-2F19-4DBB-AE9D-49C1D0565A61}"/>
              </a:ext>
            </a:extLst>
          </p:cNvPr>
          <p:cNvSpPr/>
          <p:nvPr/>
        </p:nvSpPr>
        <p:spPr>
          <a:xfrm>
            <a:off x="1767808" y="4414301"/>
            <a:ext cx="72008" cy="1564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1</a:t>
            </a:r>
            <a:endParaRPr kumimoji="1" lang="ja-JP" altLang="en-US" sz="10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endParaRPr>
          </a:p>
        </p:txBody>
      </p:sp>
      <p:sp>
        <p:nvSpPr>
          <p:cNvPr id="19" name="正方形/長方形 18">
            <a:extLst>
              <a:ext uri="{FF2B5EF4-FFF2-40B4-BE49-F238E27FC236}">
                <a16:creationId xmlns:a16="http://schemas.microsoft.com/office/drawing/2014/main" id="{9BC59CC2-D61F-4766-8494-69DD222F1852}"/>
              </a:ext>
            </a:extLst>
          </p:cNvPr>
          <p:cNvSpPr/>
          <p:nvPr/>
        </p:nvSpPr>
        <p:spPr>
          <a:xfrm>
            <a:off x="1788571" y="8401119"/>
            <a:ext cx="2296989" cy="615553"/>
          </a:xfrm>
          <a:prstGeom prst="rect">
            <a:avLst/>
          </a:prstGeom>
          <a:noFill/>
        </p:spPr>
        <p:txBody>
          <a:bodyPr wrap="square" r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株式会社</a:t>
            </a:r>
            <a:r>
              <a:rPr lang="en-US" altLang="ja-JP" sz="1300" dirty="0">
                <a:latin typeface="HGPｺﾞｼｯｸE" panose="020B0900000000000000" pitchFamily="50" charset="-128"/>
                <a:ea typeface="HGPｺﾞｼｯｸE" panose="020B0900000000000000" pitchFamily="50" charset="-128"/>
              </a:rPr>
              <a:t>R</a:t>
            </a:r>
            <a:r>
              <a:rPr lang="ja-JP" altLang="en-US" sz="1300" dirty="0">
                <a:latin typeface="HGPｺﾞｼｯｸE" panose="020B0900000000000000" pitchFamily="50" charset="-128"/>
                <a:ea typeface="HGPｺﾞｼｯｸE" panose="020B0900000000000000" pitchFamily="50" charset="-128"/>
              </a:rPr>
              <a:t>ｅｌｉｃ</a:t>
            </a:r>
            <a:r>
              <a:rPr lang="en-US" altLang="ja-JP" sz="1300" dirty="0">
                <a:latin typeface="HGPｺﾞｼｯｸE" panose="020B0900000000000000" pitchFamily="50" charset="-128"/>
                <a:ea typeface="HGPｺﾞｼｯｸE" panose="020B0900000000000000" pitchFamily="50" charset="-128"/>
              </a:rPr>
              <a:t>(</a:t>
            </a:r>
            <a:r>
              <a:rPr lang="ja-JP" altLang="en-US" sz="1300" dirty="0">
                <a:latin typeface="HGPｺﾞｼｯｸE" panose="020B0900000000000000" pitchFamily="50" charset="-128"/>
                <a:ea typeface="HGPｺﾞｼｯｸE" panose="020B0900000000000000" pitchFamily="50" charset="-128"/>
              </a:rPr>
              <a:t>レリック</a:t>
            </a:r>
            <a:r>
              <a:rPr lang="en-US" altLang="ja-JP" sz="1300" dirty="0">
                <a:latin typeface="HGPｺﾞｼｯｸE" panose="020B0900000000000000" pitchFamily="50" charset="-128"/>
                <a:ea typeface="HGPｺﾞｼｯｸE" panose="020B0900000000000000" pitchFamily="50" charset="-128"/>
              </a:rPr>
              <a:t>)</a:t>
            </a:r>
            <a:endParaRPr kumimoji="1" lang="en-US" altLang="ja-JP"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HGSｺﾞｼｯｸE" panose="020B0900000000000000" pitchFamily="50" charset="-128"/>
                <a:ea typeface="HGSｺﾞｼｯｸE" panose="020B0900000000000000" pitchFamily="50" charset="-128"/>
              </a:rPr>
              <a:t> </a:t>
            </a:r>
            <a:r>
              <a:rPr lang="ja-JP" altLang="en-US" sz="1000" dirty="0">
                <a:latin typeface="HGSｺﾞｼｯｸE" panose="020B0900000000000000" pitchFamily="50" charset="-128"/>
                <a:ea typeface="HGSｺﾞｼｯｸE" panose="020B0900000000000000" pitchFamily="50" charset="-128"/>
              </a:rPr>
              <a:t>ﾋﾞｼﾞﾈｽｸﾘｴｰｼｮﾝ事業部 </a:t>
            </a:r>
            <a:r>
              <a:rPr lang="ja-JP" altLang="en-US" sz="1050" dirty="0">
                <a:latin typeface="HGSｺﾞｼｯｸE" panose="020B0900000000000000" pitchFamily="50" charset="-128"/>
                <a:ea typeface="HGSｺﾞｼｯｸE" panose="020B0900000000000000" pitchFamily="50" charset="-128"/>
              </a:rPr>
              <a:t>藪</a:t>
            </a:r>
            <a:r>
              <a:rPr lang="zh-TW" altLang="en-US" sz="1050" dirty="0">
                <a:latin typeface="HGSｺﾞｼｯｸE" panose="020B0900000000000000" pitchFamily="50" charset="-128"/>
                <a:ea typeface="HGSｺﾞｼｯｸE" panose="020B0900000000000000" pitchFamily="50" charset="-128"/>
              </a:rPr>
              <a:t>口 隆洋 </a:t>
            </a: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氏</a:t>
            </a:r>
            <a:endParaRPr kumimoji="1" lang="en-US" altLang="ja-JP"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HGSｺﾞｼｯｸE" panose="020B0900000000000000" pitchFamily="50" charset="-128"/>
                <a:ea typeface="HGSｺﾞｼｯｸE" panose="020B0900000000000000" pitchFamily="50" charset="-128"/>
              </a:rPr>
              <a:t>  </a:t>
            </a:r>
            <a:r>
              <a:rPr lang="en-US" altLang="ja-JP" sz="1050" dirty="0">
                <a:latin typeface="HGSｺﾞｼｯｸE" panose="020B0900000000000000" pitchFamily="50" charset="-128"/>
                <a:ea typeface="HGSｺﾞｼｯｸE" panose="020B0900000000000000" pitchFamily="50" charset="-128"/>
              </a:rPr>
              <a:t>https://relic.co.jp/</a:t>
            </a:r>
            <a:endParaRPr kumimoji="1" lang="en-US" altLang="zh-TW" sz="120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p:txBody>
      </p:sp>
      <p:sp>
        <p:nvSpPr>
          <p:cNvPr id="20" name="正方形/長方形 19">
            <a:extLst>
              <a:ext uri="{FF2B5EF4-FFF2-40B4-BE49-F238E27FC236}">
                <a16:creationId xmlns:a16="http://schemas.microsoft.com/office/drawing/2014/main" id="{65824D47-88CA-4DEA-91E3-47F6A0EE5253}"/>
              </a:ext>
            </a:extLst>
          </p:cNvPr>
          <p:cNvSpPr/>
          <p:nvPr/>
        </p:nvSpPr>
        <p:spPr>
          <a:xfrm>
            <a:off x="6766439" y="4307792"/>
            <a:ext cx="75857" cy="13109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85879CEF-8C84-4B4D-922F-7F2DB253CF63}"/>
              </a:ext>
            </a:extLst>
          </p:cNvPr>
          <p:cNvSpPr/>
          <p:nvPr/>
        </p:nvSpPr>
        <p:spPr>
          <a:xfrm>
            <a:off x="1775460" y="9000425"/>
            <a:ext cx="4847435" cy="707886"/>
          </a:xfrm>
          <a:prstGeom prst="rect">
            <a:avLst/>
          </a:prstGeom>
          <a:noFill/>
          <a:ln w="6350">
            <a:solidFill>
              <a:schemeClr val="tx1">
                <a:lumMod val="50000"/>
                <a:lumOff val="50000"/>
              </a:schemeClr>
            </a:solidFill>
            <a:prstDash val="dash"/>
          </a:ln>
        </p:spPr>
        <p:txBody>
          <a:bodyPr wrap="square" rtlCol="0" anchor="t">
            <a:spAutoFit/>
          </a:bodyPr>
          <a:lstStyle/>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当社は大企業からスタートアップ企業まで</a:t>
            </a:r>
            <a:r>
              <a:rPr lang="en-US" altLang="ja-JP" sz="1050" dirty="0">
                <a:latin typeface="HGPｺﾞｼｯｸM" panose="020B0600000000000000" pitchFamily="50" charset="-128"/>
                <a:ea typeface="HGPｺﾞｼｯｸM" panose="020B0600000000000000" pitchFamily="50" charset="-128"/>
              </a:rPr>
              <a:t>3,000</a:t>
            </a:r>
            <a:r>
              <a:rPr lang="ja-JP" altLang="en-US" sz="1050" dirty="0">
                <a:latin typeface="HGPｺﾞｼｯｸM" panose="020B0600000000000000" pitchFamily="50" charset="-128"/>
                <a:ea typeface="HGPｺﾞｼｯｸM" panose="020B0600000000000000" pitchFamily="50" charset="-128"/>
              </a:rPr>
              <a:t>社を超える企業で</a:t>
            </a:r>
            <a:r>
              <a:rPr lang="en-US" altLang="ja-JP" sz="1050" dirty="0">
                <a:latin typeface="HGPｺﾞｼｯｸM" panose="020B0600000000000000" pitchFamily="50" charset="-128"/>
                <a:ea typeface="HGPｺﾞｼｯｸM" panose="020B0600000000000000" pitchFamily="50" charset="-128"/>
              </a:rPr>
              <a:t>15,000</a:t>
            </a:r>
            <a:r>
              <a:rPr lang="ja-JP" altLang="en-US" sz="1050" dirty="0">
                <a:latin typeface="HGPｺﾞｼｯｸM" panose="020B0600000000000000" pitchFamily="50" charset="-128"/>
                <a:ea typeface="HGPｺﾞｼｯｸM" panose="020B0600000000000000" pitchFamily="50" charset="-128"/>
              </a:rPr>
              <a:t>以上の事業をご支援している「事業共創カンパニー」です。私たちは業界トップクラスの新規事業開発支援実績を持っており、新規事業開発における「</a:t>
            </a:r>
            <a:r>
              <a:rPr lang="en-US" altLang="ja-JP" sz="1050" dirty="0">
                <a:latin typeface="HGPｺﾞｼｯｸM" panose="020B0600000000000000" pitchFamily="50" charset="-128"/>
                <a:ea typeface="HGPｺﾞｼｯｸM" panose="020B0600000000000000" pitchFamily="50" charset="-128"/>
              </a:rPr>
              <a:t>0→1</a:t>
            </a:r>
            <a:r>
              <a:rPr lang="ja-JP" altLang="en-US" sz="1050" dirty="0">
                <a:latin typeface="HGPｺﾞｼｯｸM" panose="020B0600000000000000" pitchFamily="50" charset="-128"/>
                <a:ea typeface="HGPｺﾞｼｯｸM" panose="020B0600000000000000" pitchFamily="50" charset="-128"/>
              </a:rPr>
              <a:t>（事業構想）」「</a:t>
            </a:r>
            <a:r>
              <a:rPr lang="en-US" altLang="ja-JP" sz="1050" dirty="0">
                <a:latin typeface="HGPｺﾞｼｯｸM" panose="020B0600000000000000" pitchFamily="50" charset="-128"/>
                <a:ea typeface="HGPｺﾞｼｯｸM" panose="020B0600000000000000" pitchFamily="50" charset="-128"/>
              </a:rPr>
              <a:t>1→10</a:t>
            </a:r>
            <a:r>
              <a:rPr lang="ja-JP" altLang="en-US" sz="1050" dirty="0">
                <a:latin typeface="HGPｺﾞｼｯｸM" panose="020B0600000000000000" pitchFamily="50" charset="-128"/>
                <a:ea typeface="HGPｺﾞｼｯｸM" panose="020B0600000000000000" pitchFamily="50" charset="-128"/>
              </a:rPr>
              <a:t>（事業</a:t>
            </a:r>
            <a:endParaRPr lang="en-US" altLang="ja-JP" sz="1050" dirty="0">
              <a:latin typeface="HGPｺﾞｼｯｸM" panose="020B0600000000000000" pitchFamily="50" charset="-128"/>
              <a:ea typeface="HGPｺﾞｼｯｸM" panose="020B0600000000000000" pitchFamily="50" charset="-128"/>
            </a:endParaRPr>
          </a:p>
          <a:p>
            <a:pPr marL="0" marR="0" lvl="0" indent="0"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創出・事業化）」「</a:t>
            </a:r>
            <a:r>
              <a:rPr lang="en-US" altLang="ja-JP" sz="1050" dirty="0">
                <a:latin typeface="HGPｺﾞｼｯｸM" panose="020B0600000000000000" pitchFamily="50" charset="-128"/>
                <a:ea typeface="HGPｺﾞｼｯｸM" panose="020B0600000000000000" pitchFamily="50" charset="-128"/>
              </a:rPr>
              <a:t>10→100</a:t>
            </a:r>
            <a:r>
              <a:rPr lang="ja-JP" altLang="en-US" sz="1050" dirty="0">
                <a:latin typeface="HGPｺﾞｼｯｸM" panose="020B0600000000000000" pitchFamily="50" charset="-128"/>
                <a:ea typeface="HGPｺﾞｼｯｸM" panose="020B0600000000000000" pitchFamily="50" charset="-128"/>
              </a:rPr>
              <a:t>（成長・拡大）」の全フェーズに対応することが可能です。</a:t>
            </a:r>
          </a:p>
        </p:txBody>
      </p:sp>
      <p:sp>
        <p:nvSpPr>
          <p:cNvPr id="22" name="正方形/長方形 21">
            <a:extLst>
              <a:ext uri="{FF2B5EF4-FFF2-40B4-BE49-F238E27FC236}">
                <a16:creationId xmlns:a16="http://schemas.microsoft.com/office/drawing/2014/main" id="{1CD7F1DB-D92D-41F4-82B4-8B1CD9A5CF9B}"/>
              </a:ext>
            </a:extLst>
          </p:cNvPr>
          <p:cNvSpPr/>
          <p:nvPr/>
        </p:nvSpPr>
        <p:spPr>
          <a:xfrm>
            <a:off x="4071396" y="8348654"/>
            <a:ext cx="2431707" cy="523220"/>
          </a:xfrm>
          <a:prstGeom prst="rect">
            <a:avLst/>
          </a:prstGeom>
          <a:noFill/>
          <a:ln w="6350">
            <a:noFill/>
            <a:prstDash val="dash"/>
          </a:ln>
        </p:spPr>
        <p:txBody>
          <a:bodyPr wrap="square" lIns="0" rIns="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latin typeface="HGPｺﾞｼｯｸE" panose="020B0900000000000000" pitchFamily="50" charset="-128"/>
                <a:ea typeface="HGPｺﾞｼｯｸE" panose="020B0900000000000000" pitchFamily="50" charset="-128"/>
              </a:rPr>
              <a:t>SaaS</a:t>
            </a:r>
            <a:r>
              <a:rPr lang="ja-JP" altLang="en-US" sz="1400" dirty="0">
                <a:latin typeface="HGPｺﾞｼｯｸE" panose="020B0900000000000000" pitchFamily="50" charset="-128"/>
                <a:ea typeface="HGPｺﾞｼｯｸE" panose="020B0900000000000000" pitchFamily="50" charset="-128"/>
              </a:rPr>
              <a:t>型サービスの提供による</a:t>
            </a:r>
            <a:endParaRPr lang="en-US" altLang="ja-JP" sz="1400" dirty="0">
              <a:latin typeface="HGPｺﾞｼｯｸE" panose="020B0900000000000000" pitchFamily="50" charset="-128"/>
              <a:ea typeface="HGPｺﾞｼｯｸE" panose="020B09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企業の新規事業開発支援</a:t>
            </a:r>
            <a:endParaRPr kumimoji="1" lang="en-US" altLang="ja-JP"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p:txBody>
      </p:sp>
      <p:sp>
        <p:nvSpPr>
          <p:cNvPr id="23" name="正方形/長方形 22">
            <a:extLst>
              <a:ext uri="{FF2B5EF4-FFF2-40B4-BE49-F238E27FC236}">
                <a16:creationId xmlns:a16="http://schemas.microsoft.com/office/drawing/2014/main" id="{E0BD22CE-6A25-4BE5-B1BC-171B5ECBC75E}"/>
              </a:ext>
            </a:extLst>
          </p:cNvPr>
          <p:cNvSpPr/>
          <p:nvPr/>
        </p:nvSpPr>
        <p:spPr>
          <a:xfrm>
            <a:off x="1767808" y="5782479"/>
            <a:ext cx="72008" cy="1564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2</a:t>
            </a:r>
            <a:endParaRPr kumimoji="1" lang="ja-JP" altLang="en-US" sz="10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D3282375-6E1D-41FE-8D9E-FE3CC1DAD0EA}"/>
              </a:ext>
            </a:extLst>
          </p:cNvPr>
          <p:cNvSpPr/>
          <p:nvPr/>
        </p:nvSpPr>
        <p:spPr>
          <a:xfrm>
            <a:off x="1741609" y="7156614"/>
            <a:ext cx="72008" cy="1564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3</a:t>
            </a:r>
            <a:endParaRPr kumimoji="1" lang="ja-JP" altLang="en-US" sz="10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endParaRPr>
          </a:p>
        </p:txBody>
      </p:sp>
      <p:sp>
        <p:nvSpPr>
          <p:cNvPr id="27" name="正方形/長方形 26">
            <a:extLst>
              <a:ext uri="{FF2B5EF4-FFF2-40B4-BE49-F238E27FC236}">
                <a16:creationId xmlns:a16="http://schemas.microsoft.com/office/drawing/2014/main" id="{6F9CFA37-71F1-4FC6-8375-F667D7A9E7BD}"/>
              </a:ext>
            </a:extLst>
          </p:cNvPr>
          <p:cNvSpPr/>
          <p:nvPr/>
        </p:nvSpPr>
        <p:spPr>
          <a:xfrm>
            <a:off x="1775460" y="4956517"/>
            <a:ext cx="4847435" cy="707886"/>
          </a:xfrm>
          <a:prstGeom prst="rect">
            <a:avLst/>
          </a:prstGeom>
          <a:noFill/>
          <a:ln w="6350">
            <a:solidFill>
              <a:schemeClr val="tx1">
                <a:lumMod val="50000"/>
                <a:lumOff val="50000"/>
              </a:schemeClr>
            </a:solidFill>
            <a:prstDash val="dash"/>
          </a:ln>
        </p:spPr>
        <p:txBody>
          <a:bodyPr wrap="square" rtlCol="0" anchor="t">
            <a:spAutoFit/>
          </a:bodyPr>
          <a:lstStyle/>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当社の運営するサイト「おとなナビプラットホーム」では、子育てや住宅ローンの返済を終え、今後自分の為の消費を始めようとする</a:t>
            </a:r>
            <a:r>
              <a:rPr lang="en-US" altLang="ja-JP" sz="1050" dirty="0" err="1">
                <a:latin typeface="HGPｺﾞｼｯｸM" panose="020B0600000000000000" pitchFamily="50" charset="-128"/>
                <a:ea typeface="HGPｺﾞｼｯｸM" panose="020B0600000000000000" pitchFamily="50" charset="-128"/>
              </a:rPr>
              <a:t>hanako</a:t>
            </a:r>
            <a:r>
              <a:rPr lang="ja-JP" altLang="en-US" sz="1050" dirty="0">
                <a:latin typeface="HGPｺﾞｼｯｸM" panose="020B0600000000000000" pitchFamily="50" charset="-128"/>
                <a:ea typeface="HGPｺﾞｼｯｸM" panose="020B0600000000000000" pitchFamily="50" charset="-128"/>
              </a:rPr>
              <a:t>世代（ネオシニア）にターゲットを</a:t>
            </a:r>
            <a:endParaRPr lang="en-US" altLang="ja-JP" sz="1050" dirty="0">
              <a:latin typeface="HGPｺﾞｼｯｸM" panose="020B0600000000000000" pitchFamily="50" charset="-128"/>
              <a:ea typeface="HGPｺﾞｼｯｸM" panose="020B0600000000000000" pitchFamily="50" charset="-128"/>
            </a:endParaRPr>
          </a:p>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絞り、情報発信を行っています。サイト内には、</a:t>
            </a:r>
            <a:r>
              <a:rPr lang="en-US" altLang="ja-JP" sz="1050" dirty="0">
                <a:latin typeface="HGPｺﾞｼｯｸM" panose="020B0600000000000000" pitchFamily="50" charset="-128"/>
                <a:ea typeface="HGPｺﾞｼｯｸM" panose="020B0600000000000000" pitchFamily="50" charset="-128"/>
              </a:rPr>
              <a:t>EC</a:t>
            </a:r>
            <a:r>
              <a:rPr lang="ja-JP" altLang="en-US" sz="1050" dirty="0">
                <a:latin typeface="HGPｺﾞｼｯｸM" panose="020B0600000000000000" pitchFamily="50" charset="-128"/>
                <a:ea typeface="HGPｺﾞｼｯｸM" panose="020B0600000000000000" pitchFamily="50" charset="-128"/>
              </a:rPr>
              <a:t>ショップ、スキルマーケット、会員様</a:t>
            </a:r>
            <a:endParaRPr lang="en-US" altLang="ja-JP" sz="1050" dirty="0">
              <a:latin typeface="HGPｺﾞｼｯｸM" panose="020B0600000000000000" pitchFamily="50" charset="-128"/>
              <a:ea typeface="HGPｺﾞｼｯｸM" panose="020B0600000000000000" pitchFamily="50" charset="-128"/>
            </a:endParaRPr>
          </a:p>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と企業様をつなぐコミュニティ機能があり、モノやサービスを循環させることができます。</a:t>
            </a:r>
            <a:endParaRPr kumimoji="1" lang="ja-JP" altLang="en-US" sz="1050" b="0" i="0" u="none" strike="noStrike" kern="1200" cap="none" spc="0" normalizeH="0" baseline="0" noProof="0" dirty="0">
              <a:ln>
                <a:noFill/>
              </a:ln>
              <a:effectLst/>
              <a:uLnTx/>
              <a:uFillTx/>
              <a:latin typeface="HGPｺﾞｼｯｸM" panose="020B0600000000000000" pitchFamily="50" charset="-128"/>
              <a:ea typeface="HGPｺﾞｼｯｸM" panose="020B0600000000000000" pitchFamily="50" charset="-128"/>
              <a:cs typeface="+mn-cs"/>
            </a:endParaRPr>
          </a:p>
        </p:txBody>
      </p:sp>
      <p:sp>
        <p:nvSpPr>
          <p:cNvPr id="29" name="正方形/長方形 28">
            <a:extLst>
              <a:ext uri="{FF2B5EF4-FFF2-40B4-BE49-F238E27FC236}">
                <a16:creationId xmlns:a16="http://schemas.microsoft.com/office/drawing/2014/main" id="{67EE71E6-8C2D-4F9F-AF0B-7608D820177F}"/>
              </a:ext>
            </a:extLst>
          </p:cNvPr>
          <p:cNvSpPr/>
          <p:nvPr/>
        </p:nvSpPr>
        <p:spPr>
          <a:xfrm>
            <a:off x="1821598" y="6319233"/>
            <a:ext cx="4801298" cy="707886"/>
          </a:xfrm>
          <a:prstGeom prst="rect">
            <a:avLst/>
          </a:prstGeom>
          <a:noFill/>
          <a:ln w="6350">
            <a:solidFill>
              <a:schemeClr val="tx1">
                <a:lumMod val="50000"/>
                <a:lumOff val="50000"/>
              </a:schemeClr>
            </a:solidFill>
            <a:prstDash val="dash"/>
          </a:ln>
        </p:spPr>
        <p:txBody>
          <a:bodyPr wrap="square" rtlCol="0" anchor="t">
            <a:spAutoFit/>
          </a:bodyPr>
          <a:lstStyle/>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solidFill>
                  <a:prstClr val="black"/>
                </a:solidFill>
                <a:latin typeface="HGPｺﾞｼｯｸM" panose="020B0600000000000000" pitchFamily="50" charset="-128"/>
                <a:ea typeface="HGPｺﾞｼｯｸM" panose="020B0600000000000000" pitchFamily="50" charset="-128"/>
              </a:rPr>
              <a:t>当</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社は創業</a:t>
            </a:r>
            <a:r>
              <a:rPr kumimoji="1" lang="en-US" altLang="ja-JP"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84</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a:t>
            </a:r>
            <a:r>
              <a:rPr lang="ja-JP" altLang="en-US" sz="1050" dirty="0">
                <a:solidFill>
                  <a:prstClr val="black"/>
                </a:solidFill>
                <a:latin typeface="HGPｺﾞｼｯｸM" panose="020B0600000000000000" pitchFamily="50" charset="-128"/>
                <a:ea typeface="HGPｺﾞｼｯｸM" panose="020B0600000000000000" pitchFamily="50" charset="-128"/>
              </a:rPr>
              <a:t>で、主に</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ラミネートフィルム</a:t>
            </a:r>
            <a:r>
              <a:rPr kumimoji="1" lang="en-US" altLang="ja-JP"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軟包装</a:t>
            </a:r>
            <a:r>
              <a:rPr kumimoji="1" lang="en-US" altLang="ja-JP"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の製造販売を行っております。</a:t>
            </a:r>
            <a:endParaRPr kumimoji="1" lang="en-US" altLang="ja-JP"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solidFill>
                  <a:prstClr val="black"/>
                </a:solidFill>
                <a:latin typeface="HGPｺﾞｼｯｸM" panose="020B0600000000000000" pitchFamily="50" charset="-128"/>
                <a:ea typeface="HGPｺﾞｼｯｸM" panose="020B0600000000000000" pitchFamily="50" charset="-128"/>
              </a:rPr>
              <a:t>当</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社が製造・販売する「掴めるくん」は、チャック袋の開封時に掴み部分となる段差が</a:t>
            </a:r>
            <a:endParaRPr kumimoji="1" lang="en-US" altLang="ja-JP"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solidFill>
                  <a:prstClr val="black"/>
                </a:solidFill>
                <a:latin typeface="HGPｺﾞｼｯｸM" panose="020B0600000000000000" pitchFamily="50" charset="-128"/>
                <a:ea typeface="HGPｺﾞｼｯｸM" panose="020B0600000000000000" pitchFamily="50" charset="-128"/>
              </a:rPr>
              <a:t>出来るため</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、チャック上部分が極端に短い、切り口の表裏が同じ高さになって袋が密</a:t>
            </a:r>
            <a:endParaRPr kumimoji="1" lang="en-US" altLang="ja-JP"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0" marR="0" lvl="0" indent="0" defTabSz="914400" rtl="0" eaLnBrk="1" fontAlgn="auto" latinLnBrk="0" hangingPunct="1">
              <a:lnSpc>
                <a:spcPts val="12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着する、等の問題が発生せず、</a:t>
            </a:r>
            <a:r>
              <a:rPr lang="ja-JP" altLang="en-US" sz="1050" dirty="0">
                <a:solidFill>
                  <a:prstClr val="black"/>
                </a:solidFill>
                <a:latin typeface="HGPｺﾞｼｯｸM" panose="020B0600000000000000" pitchFamily="50" charset="-128"/>
                <a:ea typeface="HGPｺﾞｼｯｸM" panose="020B0600000000000000" pitchFamily="50" charset="-128"/>
              </a:rPr>
              <a:t>他社製品に比べ</a:t>
            </a:r>
            <a:r>
              <a:rPr kumimoji="1" lang="ja-JP" altLang="en-US" sz="105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開け易いものとなっています。</a:t>
            </a:r>
          </a:p>
        </p:txBody>
      </p:sp>
      <p:sp>
        <p:nvSpPr>
          <p:cNvPr id="31" name="正方形/長方形 30">
            <a:extLst>
              <a:ext uri="{FF2B5EF4-FFF2-40B4-BE49-F238E27FC236}">
                <a16:creationId xmlns:a16="http://schemas.microsoft.com/office/drawing/2014/main" id="{B709AB1A-0DC9-4FA7-8748-7F8B6A1C480E}"/>
              </a:ext>
            </a:extLst>
          </p:cNvPr>
          <p:cNvSpPr/>
          <p:nvPr/>
        </p:nvSpPr>
        <p:spPr>
          <a:xfrm>
            <a:off x="1813617" y="5703547"/>
            <a:ext cx="2191327" cy="615553"/>
          </a:xfrm>
          <a:prstGeom prst="rect">
            <a:avLst/>
          </a:prstGeom>
          <a:noFill/>
        </p:spPr>
        <p:txBody>
          <a:bodyPr wrap="square" r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丸東産業株式会社</a:t>
            </a:r>
            <a:endParaRPr kumimoji="1" lang="en-US" altLang="zh-TW"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企画推進Ｇ課長　武田 有真 氏</a:t>
            </a:r>
            <a:endParaRPr kumimoji="1" lang="en-US" altLang="ja-JP"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HGSｺﾞｼｯｸE" panose="020B0900000000000000" pitchFamily="50" charset="-128"/>
                <a:ea typeface="HGSｺﾞｼｯｸE" panose="020B0900000000000000" pitchFamily="50" charset="-128"/>
              </a:rPr>
              <a:t> </a:t>
            </a:r>
            <a:r>
              <a:rPr lang="en-US" altLang="ja-JP" sz="1050" dirty="0">
                <a:latin typeface="HGSｺﾞｼｯｸE" panose="020B0900000000000000" pitchFamily="50" charset="-128"/>
                <a:ea typeface="HGSｺﾞｼｯｸE" panose="020B0900000000000000" pitchFamily="50" charset="-128"/>
              </a:rPr>
              <a:t>https://www.marutosangyo.co.jp/</a:t>
            </a:r>
            <a:endParaRPr kumimoji="1" lang="en-US" altLang="zh-TW" sz="120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p:txBody>
      </p:sp>
      <p:sp>
        <p:nvSpPr>
          <p:cNvPr id="33" name="正方形/長方形 32">
            <a:extLst>
              <a:ext uri="{FF2B5EF4-FFF2-40B4-BE49-F238E27FC236}">
                <a16:creationId xmlns:a16="http://schemas.microsoft.com/office/drawing/2014/main" id="{291E5852-6ADF-4E0E-875B-3E46492C678C}"/>
              </a:ext>
            </a:extLst>
          </p:cNvPr>
          <p:cNvSpPr/>
          <p:nvPr/>
        </p:nvSpPr>
        <p:spPr>
          <a:xfrm>
            <a:off x="3987604" y="5638143"/>
            <a:ext cx="2419122" cy="523220"/>
          </a:xfrm>
          <a:prstGeom prst="rect">
            <a:avLst/>
          </a:prstGeom>
          <a:noFill/>
          <a:ln w="6350">
            <a:noFill/>
            <a:prstDash val="dash"/>
          </a:ln>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改良型ラミネートフィルム</a:t>
            </a:r>
            <a:endParaRPr kumimoji="1" lang="en-US" altLang="ja-JP"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「掴めるくん」の製造販売</a:t>
            </a:r>
          </a:p>
        </p:txBody>
      </p:sp>
      <p:sp>
        <p:nvSpPr>
          <p:cNvPr id="35" name="正方形/長方形 34">
            <a:extLst>
              <a:ext uri="{FF2B5EF4-FFF2-40B4-BE49-F238E27FC236}">
                <a16:creationId xmlns:a16="http://schemas.microsoft.com/office/drawing/2014/main" id="{991A3595-C7F1-4D53-8120-32EA70D217CC}"/>
              </a:ext>
            </a:extLst>
          </p:cNvPr>
          <p:cNvSpPr/>
          <p:nvPr/>
        </p:nvSpPr>
        <p:spPr>
          <a:xfrm>
            <a:off x="1741609" y="8477109"/>
            <a:ext cx="72008" cy="15648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rPr>
              <a:t>4</a:t>
            </a:r>
            <a:endParaRPr kumimoji="1" lang="ja-JP" altLang="en-US" sz="1000" b="0" i="0" u="none" strike="noStrike" kern="1200" cap="none" spc="0" normalizeH="0" baseline="0" noProof="0" dirty="0">
              <a:ln>
                <a:noFill/>
              </a:ln>
              <a:solidFill>
                <a:schemeClr val="bg1"/>
              </a:solidFill>
              <a:effectLst/>
              <a:uLnTx/>
              <a:uFillTx/>
              <a:latin typeface="Calibri"/>
              <a:ea typeface="ＭＳ Ｐゴシック" panose="020B0600070205080204" pitchFamily="50" charset="-128"/>
              <a:cs typeface="+mn-cs"/>
            </a:endParaRPr>
          </a:p>
        </p:txBody>
      </p:sp>
      <p:sp>
        <p:nvSpPr>
          <p:cNvPr id="37" name="テキスト ボックス 36">
            <a:extLst>
              <a:ext uri="{FF2B5EF4-FFF2-40B4-BE49-F238E27FC236}">
                <a16:creationId xmlns:a16="http://schemas.microsoft.com/office/drawing/2014/main" id="{1C9BB0EA-C0CE-4EDB-850C-C1D3FBEB7A5E}"/>
              </a:ext>
            </a:extLst>
          </p:cNvPr>
          <p:cNvSpPr txBox="1"/>
          <p:nvPr/>
        </p:nvSpPr>
        <p:spPr>
          <a:xfrm>
            <a:off x="4097419" y="8825271"/>
            <a:ext cx="1860677" cy="213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発表目的</a:t>
            </a: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　販路拡大・事業提携獲得</a:t>
            </a:r>
          </a:p>
        </p:txBody>
      </p:sp>
      <p:sp>
        <p:nvSpPr>
          <p:cNvPr id="39" name="テキスト ボックス 38">
            <a:extLst>
              <a:ext uri="{FF2B5EF4-FFF2-40B4-BE49-F238E27FC236}">
                <a16:creationId xmlns:a16="http://schemas.microsoft.com/office/drawing/2014/main" id="{A04F042A-6538-486C-B4CB-F1809931B322}"/>
              </a:ext>
            </a:extLst>
          </p:cNvPr>
          <p:cNvSpPr txBox="1"/>
          <p:nvPr/>
        </p:nvSpPr>
        <p:spPr>
          <a:xfrm>
            <a:off x="3954847" y="4766810"/>
            <a:ext cx="285734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発表目的</a:t>
            </a: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　資金調達</a:t>
            </a: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販路拡大･事業提携・経営ﾊﾟｰﾄﾅｰ獲得</a:t>
            </a:r>
          </a:p>
        </p:txBody>
      </p:sp>
      <p:sp>
        <p:nvSpPr>
          <p:cNvPr id="41" name="テキスト ボックス 40">
            <a:extLst>
              <a:ext uri="{FF2B5EF4-FFF2-40B4-BE49-F238E27FC236}">
                <a16:creationId xmlns:a16="http://schemas.microsoft.com/office/drawing/2014/main" id="{43239057-A1F8-4021-9BAA-0F17B94376DB}"/>
              </a:ext>
            </a:extLst>
          </p:cNvPr>
          <p:cNvSpPr txBox="1"/>
          <p:nvPr/>
        </p:nvSpPr>
        <p:spPr>
          <a:xfrm>
            <a:off x="3976619" y="6119149"/>
            <a:ext cx="2029330"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lumMod val="75000"/>
                    <a:lumOff val="25000"/>
                  </a:prstClr>
                </a:solidFill>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solidFill>
                  <a:prstClr val="black">
                    <a:lumMod val="75000"/>
                    <a:lumOff val="25000"/>
                  </a:prstClr>
                </a:solidFill>
                <a:effectLst/>
                <a:uLnTx/>
                <a:uFillTx/>
                <a:latin typeface="Calibri"/>
                <a:ea typeface="ＭＳ Ｐゴシック" panose="020B0600070205080204" pitchFamily="50" charset="-128"/>
                <a:cs typeface="+mn-cs"/>
              </a:rPr>
              <a:t>発表目的</a:t>
            </a:r>
            <a:r>
              <a:rPr kumimoji="1" lang="en-US" altLang="ja-JP" sz="800" b="0" i="0" u="none" strike="noStrike" kern="1200" cap="none" spc="0" normalizeH="0" baseline="0" noProof="0" dirty="0">
                <a:ln>
                  <a:noFill/>
                </a:ln>
                <a:solidFill>
                  <a:prstClr val="black">
                    <a:lumMod val="75000"/>
                    <a:lumOff val="25000"/>
                  </a:prstClr>
                </a:solidFill>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solidFill>
                  <a:prstClr val="black">
                    <a:lumMod val="75000"/>
                    <a:lumOff val="25000"/>
                  </a:prstClr>
                </a:solidFill>
                <a:effectLst/>
                <a:uLnTx/>
                <a:uFillTx/>
                <a:latin typeface="Calibri"/>
                <a:ea typeface="ＭＳ Ｐゴシック" panose="020B0600070205080204" pitchFamily="50" charset="-128"/>
                <a:cs typeface="+mn-cs"/>
              </a:rPr>
              <a:t>　</a:t>
            </a:r>
            <a:r>
              <a:rPr lang="ja-JP" altLang="en-US" sz="800" dirty="0">
                <a:solidFill>
                  <a:prstClr val="black">
                    <a:lumMod val="75000"/>
                    <a:lumOff val="25000"/>
                  </a:prstClr>
                </a:solidFill>
                <a:latin typeface="Calibri"/>
                <a:ea typeface="ＭＳ Ｐゴシック" panose="020B0600070205080204" pitchFamily="50" charset="-128"/>
              </a:rPr>
              <a:t>販路拡大・事業提携獲得</a:t>
            </a:r>
            <a:endParaRPr kumimoji="1" lang="ja-JP" altLang="en-US" sz="800" b="0" i="0" u="none" strike="noStrike" kern="1200" cap="none" spc="0" normalizeH="0" baseline="0" noProof="0" dirty="0">
              <a:ln>
                <a:noFill/>
              </a:ln>
              <a:solidFill>
                <a:prstClr val="black">
                  <a:lumMod val="75000"/>
                  <a:lumOff val="25000"/>
                </a:prstClr>
              </a:solidFill>
              <a:effectLst/>
              <a:uLnTx/>
              <a:uFillTx/>
              <a:latin typeface="Calibri"/>
              <a:ea typeface="ＭＳ Ｐゴシック" panose="020B0600070205080204" pitchFamily="50" charset="-128"/>
              <a:cs typeface="+mn-cs"/>
            </a:endParaRPr>
          </a:p>
        </p:txBody>
      </p:sp>
      <p:sp>
        <p:nvSpPr>
          <p:cNvPr id="49" name="正方形/長方形 48">
            <a:extLst>
              <a:ext uri="{FF2B5EF4-FFF2-40B4-BE49-F238E27FC236}">
                <a16:creationId xmlns:a16="http://schemas.microsoft.com/office/drawing/2014/main" id="{62271A8C-3D00-4B7E-A39E-FAE0EDB26C0E}"/>
              </a:ext>
            </a:extLst>
          </p:cNvPr>
          <p:cNvSpPr/>
          <p:nvPr/>
        </p:nvSpPr>
        <p:spPr>
          <a:xfrm>
            <a:off x="3979770" y="4271997"/>
            <a:ext cx="2736517" cy="523220"/>
          </a:xfrm>
          <a:prstGeom prst="rect">
            <a:avLst/>
          </a:prstGeom>
          <a:noFill/>
          <a:ln w="6350">
            <a:noFill/>
            <a:prstDash val="dash"/>
          </a:ln>
        </p:spPr>
        <p:txBody>
          <a:bodyPr wrap="square" anchor="ctr">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ネオシニアに特化した情報発信</a:t>
            </a:r>
            <a:endParaRPr lang="en-US" altLang="ja-JP" sz="1400" dirty="0">
              <a:latin typeface="HGPｺﾞｼｯｸE" panose="020B0900000000000000" pitchFamily="50" charset="-128"/>
              <a:ea typeface="HGPｺﾞｼｯｸE" panose="020B09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サイト「おとなナビプラットホーム」</a:t>
            </a:r>
            <a:endParaRPr lang="en-US" altLang="ja-JP" sz="1400" dirty="0">
              <a:latin typeface="HGPｺﾞｼｯｸE" panose="020B0900000000000000" pitchFamily="50" charset="-128"/>
              <a:ea typeface="HGPｺﾞｼｯｸE" panose="020B0900000000000000" pitchFamily="50" charset="-128"/>
            </a:endParaRPr>
          </a:p>
        </p:txBody>
      </p:sp>
      <p:sp>
        <p:nvSpPr>
          <p:cNvPr id="63" name="テキスト ボックス 62">
            <a:extLst>
              <a:ext uri="{FF2B5EF4-FFF2-40B4-BE49-F238E27FC236}">
                <a16:creationId xmlns:a16="http://schemas.microsoft.com/office/drawing/2014/main" id="{345B5AD8-0A19-4B28-A8A6-525815EEFE74}"/>
              </a:ext>
            </a:extLst>
          </p:cNvPr>
          <p:cNvSpPr txBox="1"/>
          <p:nvPr/>
        </p:nvSpPr>
        <p:spPr>
          <a:xfrm>
            <a:off x="4040575" y="7498308"/>
            <a:ext cx="2309446"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発表目的</a:t>
            </a:r>
            <a:r>
              <a:rPr kumimoji="1" lang="en-US" altLang="ja-JP" sz="800" b="0" i="0" u="none" strike="noStrike" kern="1200" cap="none" spc="0" normalizeH="0" baseline="0" noProof="0" dirty="0">
                <a:ln>
                  <a:noFill/>
                </a:ln>
                <a:effectLst/>
                <a:uLnTx/>
                <a:uFillTx/>
                <a:latin typeface="Calibri"/>
                <a:ea typeface="ＭＳ Ｐゴシック" panose="020B0600070205080204" pitchFamily="50" charset="-128"/>
                <a:cs typeface="+mn-cs"/>
              </a:rPr>
              <a:t>】</a:t>
            </a:r>
            <a:r>
              <a:rPr lang="ja-JP" altLang="en-US" sz="800" dirty="0">
                <a:latin typeface="Calibri"/>
                <a:ea typeface="ＭＳ Ｐゴシック" panose="020B0600070205080204" pitchFamily="50" charset="-128"/>
              </a:rPr>
              <a:t>　資金調達、</a:t>
            </a:r>
            <a:r>
              <a:rPr kumimoji="1" lang="ja-JP" altLang="en-US" sz="800" b="0" i="0" u="none" strike="noStrike" kern="1200" cap="none" spc="0" normalizeH="0" baseline="0" noProof="0" dirty="0">
                <a:ln>
                  <a:noFill/>
                </a:ln>
                <a:effectLst/>
                <a:uLnTx/>
                <a:uFillTx/>
                <a:latin typeface="Calibri"/>
                <a:ea typeface="ＭＳ Ｐゴシック" panose="020B0600070205080204" pitchFamily="50" charset="-128"/>
                <a:cs typeface="+mn-cs"/>
              </a:rPr>
              <a:t>販路拡大・事業提携獲得</a:t>
            </a:r>
          </a:p>
        </p:txBody>
      </p:sp>
      <p:sp>
        <p:nvSpPr>
          <p:cNvPr id="65" name="正方形/長方形 64">
            <a:extLst>
              <a:ext uri="{FF2B5EF4-FFF2-40B4-BE49-F238E27FC236}">
                <a16:creationId xmlns:a16="http://schemas.microsoft.com/office/drawing/2014/main" id="{3C62B3DD-156B-4E0A-9FA0-0B74146E227C}"/>
              </a:ext>
            </a:extLst>
          </p:cNvPr>
          <p:cNvSpPr/>
          <p:nvPr/>
        </p:nvSpPr>
        <p:spPr>
          <a:xfrm>
            <a:off x="1722520" y="7311302"/>
            <a:ext cx="2176563" cy="323165"/>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　 </a:t>
            </a:r>
            <a:r>
              <a:rPr kumimoji="1" lang="zh-TW"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代表取締役　上官</a:t>
            </a: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 ゆい </a:t>
            </a:r>
            <a:r>
              <a:rPr kumimoji="1" lang="zh-TW"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氏</a:t>
            </a:r>
            <a:endParaRPr kumimoji="1" lang="en-US" altLang="zh-TW"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HGSｺﾞｼｯｸE" panose="020B0900000000000000" pitchFamily="50" charset="-128"/>
                <a:ea typeface="HGSｺﾞｼｯｸE" panose="020B0900000000000000" pitchFamily="50" charset="-128"/>
              </a:rPr>
              <a:t>   </a:t>
            </a: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  </a:t>
            </a:r>
            <a:r>
              <a:rPr kumimoji="1" lang="en-US" altLang="zh-TW"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https://www.upay.co.jp/</a:t>
            </a:r>
            <a:endParaRPr kumimoji="1" lang="en-US" altLang="zh-TW" sz="90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p:txBody>
      </p:sp>
      <p:sp>
        <p:nvSpPr>
          <p:cNvPr id="85" name="正方形/長方形 84">
            <a:extLst>
              <a:ext uri="{FF2B5EF4-FFF2-40B4-BE49-F238E27FC236}">
                <a16:creationId xmlns:a16="http://schemas.microsoft.com/office/drawing/2014/main" id="{1E2A532A-1A69-4ED5-BAA8-928F50761E37}"/>
              </a:ext>
            </a:extLst>
          </p:cNvPr>
          <p:cNvSpPr/>
          <p:nvPr/>
        </p:nvSpPr>
        <p:spPr>
          <a:xfrm>
            <a:off x="1772336" y="7081097"/>
            <a:ext cx="2418852" cy="276999"/>
          </a:xfrm>
          <a:prstGeom prst="rect">
            <a:avLst/>
          </a:prstGeom>
          <a:noFill/>
          <a:ln w="6350">
            <a:noFill/>
            <a:prstDash val="dash"/>
          </a:ln>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a:t>
            </a:r>
            <a:r>
              <a:rPr kumimoji="1" lang="zh-CN" altLang="en-US"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株式会社</a:t>
            </a:r>
            <a:r>
              <a:rPr kumimoji="1" lang="en-US" altLang="zh-CN" sz="1200" b="0" i="0" u="none" strike="noStrike" kern="1200" cap="none" spc="0" normalizeH="0" baseline="0" noProof="0" dirty="0" err="1">
                <a:ln>
                  <a:noFill/>
                </a:ln>
                <a:effectLst/>
                <a:uLnTx/>
                <a:uFillTx/>
                <a:latin typeface="HGPｺﾞｼｯｸE" panose="020B0900000000000000" pitchFamily="50" charset="-128"/>
                <a:ea typeface="HGPｺﾞｼｯｸE" panose="020B0900000000000000" pitchFamily="50" charset="-128"/>
                <a:cs typeface="+mn-cs"/>
              </a:rPr>
              <a:t>UPay</a:t>
            </a:r>
            <a:endParaRPr kumimoji="1" lang="en-US" altLang="ja-JP" sz="12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p:txBody>
      </p:sp>
      <p:sp>
        <p:nvSpPr>
          <p:cNvPr id="89" name="正方形/長方形 88">
            <a:extLst>
              <a:ext uri="{FF2B5EF4-FFF2-40B4-BE49-F238E27FC236}">
                <a16:creationId xmlns:a16="http://schemas.microsoft.com/office/drawing/2014/main" id="{C9537C78-FA75-48C2-968F-86DB86722750}"/>
              </a:ext>
            </a:extLst>
          </p:cNvPr>
          <p:cNvSpPr/>
          <p:nvPr/>
        </p:nvSpPr>
        <p:spPr>
          <a:xfrm>
            <a:off x="3995406" y="7057771"/>
            <a:ext cx="2633697" cy="451406"/>
          </a:xfrm>
          <a:prstGeom prst="rect">
            <a:avLst/>
          </a:prstGeom>
          <a:noFill/>
          <a:ln w="6350">
            <a:noFill/>
            <a:prstDash val="dash"/>
          </a:ln>
        </p:spPr>
        <p:txBody>
          <a:bodyPr wrap="square" rtlCol="0" anchor="ctr">
            <a:spAutoFit/>
          </a:bodyPr>
          <a:lstStyle/>
          <a:p>
            <a:pPr marL="0" marR="0" lvl="0" indent="0" algn="l" defTabSz="914400" rtl="0" eaLnBrk="1" fontAlgn="auto" latinLnBrk="0" hangingPunct="1">
              <a:lnSpc>
                <a:spcPts val="14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くず米を原料とした米ストロー</a:t>
            </a:r>
            <a:r>
              <a:rPr kumimoji="1" lang="ja-JP" altLang="en-US"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で日本の農業と地球環境を</a:t>
            </a:r>
            <a:r>
              <a:rPr lang="ja-JP" altLang="en-US" sz="1400" dirty="0">
                <a:latin typeface="HGPｺﾞｼｯｸE" panose="020B0900000000000000" pitchFamily="50" charset="-128"/>
                <a:ea typeface="HGPｺﾞｼｯｸE" panose="020B0900000000000000" pitchFamily="50" charset="-128"/>
              </a:rPr>
              <a:t>守る</a:t>
            </a:r>
            <a:endParaRPr kumimoji="1" lang="ja-JP" altLang="en-US" sz="14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p:txBody>
      </p:sp>
      <p:sp>
        <p:nvSpPr>
          <p:cNvPr id="91" name="正方形/長方形 90">
            <a:extLst>
              <a:ext uri="{FF2B5EF4-FFF2-40B4-BE49-F238E27FC236}">
                <a16:creationId xmlns:a16="http://schemas.microsoft.com/office/drawing/2014/main" id="{7211C688-1809-40A9-949B-EAFEB1EA90D9}"/>
              </a:ext>
            </a:extLst>
          </p:cNvPr>
          <p:cNvSpPr/>
          <p:nvPr/>
        </p:nvSpPr>
        <p:spPr>
          <a:xfrm>
            <a:off x="1775460" y="7685630"/>
            <a:ext cx="4847435" cy="707886"/>
          </a:xfrm>
          <a:prstGeom prst="rect">
            <a:avLst/>
          </a:prstGeom>
          <a:noFill/>
          <a:ln w="6350">
            <a:solidFill>
              <a:schemeClr val="tx1">
                <a:lumMod val="50000"/>
                <a:lumOff val="50000"/>
              </a:schemeClr>
            </a:solidFill>
            <a:prstDash val="dash"/>
          </a:ln>
        </p:spPr>
        <p:txBody>
          <a:bodyPr wrap="square" rtlCol="0" anchor="t">
            <a:spAutoFit/>
          </a:bodyPr>
          <a:lstStyle/>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当社はくず米を原料とした米ストローを製造しており、この事業により脱プラによる地球</a:t>
            </a:r>
            <a:endParaRPr lang="en-US" altLang="ja-JP" sz="1050" dirty="0">
              <a:latin typeface="HGPｺﾞｼｯｸM" panose="020B0600000000000000" pitchFamily="50" charset="-128"/>
              <a:ea typeface="HGPｺﾞｼｯｸM" panose="020B0600000000000000" pitchFamily="50" charset="-128"/>
            </a:endParaRPr>
          </a:p>
          <a:p>
            <a:pPr marL="0" marR="0" lvl="0" indent="0"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環境の改善のほか、米農家様への貢献、フードロスの削減等を目指しています。</a:t>
            </a:r>
          </a:p>
          <a:p>
            <a:pPr marL="0" marR="0" lvl="0" indent="0" algn="dist"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また、必ずしもプラスチックでなくてもよい製品を脱プラスチック製品に置き換えることが</a:t>
            </a:r>
            <a:endParaRPr lang="en-US" altLang="ja-JP" sz="1050" dirty="0">
              <a:latin typeface="HGPｺﾞｼｯｸM" panose="020B0600000000000000" pitchFamily="50" charset="-128"/>
              <a:ea typeface="HGPｺﾞｼｯｸM" panose="020B0600000000000000" pitchFamily="50" charset="-128"/>
            </a:endParaRPr>
          </a:p>
          <a:p>
            <a:pPr marL="0" marR="0" lvl="0" indent="0" defTabSz="914400" rtl="0" eaLnBrk="1" fontAlgn="auto" latinLnBrk="0" hangingPunct="1">
              <a:lnSpc>
                <a:spcPts val="1200"/>
              </a:lnSpc>
              <a:spcBef>
                <a:spcPts val="0"/>
              </a:spcBef>
              <a:spcAft>
                <a:spcPts val="0"/>
              </a:spcAft>
              <a:buClrTx/>
              <a:buSzTx/>
              <a:buFontTx/>
              <a:buNone/>
              <a:tabLst/>
              <a:defRPr/>
            </a:pPr>
            <a:r>
              <a:rPr lang="ja-JP" altLang="en-US" sz="1050" dirty="0">
                <a:latin typeface="HGPｺﾞｼｯｸM" panose="020B0600000000000000" pitchFamily="50" charset="-128"/>
                <a:ea typeface="HGPｺﾞｼｯｸM" panose="020B0600000000000000" pitchFamily="50" charset="-128"/>
              </a:rPr>
              <a:t>できるよう、スプーンなどのカトラリー類の開発にも取り組んでいます。</a:t>
            </a:r>
          </a:p>
        </p:txBody>
      </p:sp>
      <p:sp>
        <p:nvSpPr>
          <p:cNvPr id="117" name="正方形/長方形 116">
            <a:extLst>
              <a:ext uri="{FF2B5EF4-FFF2-40B4-BE49-F238E27FC236}">
                <a16:creationId xmlns:a16="http://schemas.microsoft.com/office/drawing/2014/main" id="{47A0AD22-B2C1-41DD-8E64-F10B9176EC97}"/>
              </a:ext>
            </a:extLst>
          </p:cNvPr>
          <p:cNvSpPr/>
          <p:nvPr/>
        </p:nvSpPr>
        <p:spPr>
          <a:xfrm>
            <a:off x="6770777" y="7084339"/>
            <a:ext cx="71353" cy="13109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3" name="正方形/長方形 122">
            <a:extLst>
              <a:ext uri="{FF2B5EF4-FFF2-40B4-BE49-F238E27FC236}">
                <a16:creationId xmlns:a16="http://schemas.microsoft.com/office/drawing/2014/main" id="{3D423F98-A82F-43C5-9FE6-F3C84117B0D8}"/>
              </a:ext>
            </a:extLst>
          </p:cNvPr>
          <p:cNvSpPr/>
          <p:nvPr/>
        </p:nvSpPr>
        <p:spPr>
          <a:xfrm>
            <a:off x="-1" y="4250524"/>
            <a:ext cx="436435" cy="5655476"/>
          </a:xfrm>
          <a:prstGeom prst="rect">
            <a:avLst/>
          </a:prstGeom>
          <a:solidFill>
            <a:srgbClr val="00B6F6"/>
          </a:solidFill>
          <a:ln>
            <a:noFill/>
          </a:ln>
        </p:spPr>
        <p:style>
          <a:lnRef idx="2">
            <a:schemeClr val="accent1">
              <a:shade val="50000"/>
            </a:schemeClr>
          </a:lnRef>
          <a:fillRef idx="1">
            <a:schemeClr val="accent1"/>
          </a:fillRef>
          <a:effectRef idx="0">
            <a:schemeClr val="accent1"/>
          </a:effectRef>
          <a:fontRef idx="minor">
            <a:schemeClr val="lt1"/>
          </a:fontRef>
        </p:style>
        <p:txBody>
          <a:bodyPr t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24" name="テキスト ボックス 123">
            <a:extLst>
              <a:ext uri="{FF2B5EF4-FFF2-40B4-BE49-F238E27FC236}">
                <a16:creationId xmlns:a16="http://schemas.microsoft.com/office/drawing/2014/main" id="{2F6A8A66-2F57-46F1-A1AF-0DF82A0CB252}"/>
              </a:ext>
            </a:extLst>
          </p:cNvPr>
          <p:cNvSpPr txBox="1"/>
          <p:nvPr/>
        </p:nvSpPr>
        <p:spPr>
          <a:xfrm>
            <a:off x="-13108" y="4586616"/>
            <a:ext cx="461665" cy="5060304"/>
          </a:xfrm>
          <a:prstGeom prst="rect">
            <a:avLst/>
          </a:prstGeom>
          <a:noFill/>
        </p:spPr>
        <p:txBody>
          <a:bodyPr vert="eaVert" wrap="square" rtlCol="0">
            <a:spAutoFit/>
          </a:bodyPr>
          <a:lstStyle/>
          <a:p>
            <a:pPr algn="dist"/>
            <a:r>
              <a:rPr kumimoji="1" lang="ja-JP" altLang="en-US" b="1" dirty="0">
                <a:solidFill>
                  <a:schemeClr val="bg1"/>
                </a:solidFill>
              </a:rPr>
              <a:t>ビジネスプラン発表企業　</a:t>
            </a:r>
          </a:p>
        </p:txBody>
      </p:sp>
      <p:pic>
        <p:nvPicPr>
          <p:cNvPr id="126" name="図 125">
            <a:extLst>
              <a:ext uri="{FF2B5EF4-FFF2-40B4-BE49-F238E27FC236}">
                <a16:creationId xmlns:a16="http://schemas.microsoft.com/office/drawing/2014/main" id="{4AF9AD66-74EE-4277-8E6A-458538076BD7}"/>
              </a:ext>
            </a:extLst>
          </p:cNvPr>
          <p:cNvPicPr>
            <a:picLocks noChangeAspect="1"/>
          </p:cNvPicPr>
          <p:nvPr/>
        </p:nvPicPr>
        <p:blipFill>
          <a:blip r:embed="rId3"/>
          <a:stretch>
            <a:fillRect/>
          </a:stretch>
        </p:blipFill>
        <p:spPr>
          <a:xfrm>
            <a:off x="-630" y="4174715"/>
            <a:ext cx="6858000" cy="75809"/>
          </a:xfrm>
          <a:prstGeom prst="rect">
            <a:avLst/>
          </a:prstGeom>
        </p:spPr>
      </p:pic>
      <p:sp>
        <p:nvSpPr>
          <p:cNvPr id="128" name="正方形/長方形 127">
            <a:extLst>
              <a:ext uri="{FF2B5EF4-FFF2-40B4-BE49-F238E27FC236}">
                <a16:creationId xmlns:a16="http://schemas.microsoft.com/office/drawing/2014/main" id="{1DF32F56-C8BE-4150-9CDF-69134F269A64}"/>
              </a:ext>
            </a:extLst>
          </p:cNvPr>
          <p:cNvSpPr/>
          <p:nvPr/>
        </p:nvSpPr>
        <p:spPr>
          <a:xfrm>
            <a:off x="6762757" y="5677072"/>
            <a:ext cx="78461" cy="13463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50" name="グループ化 49">
            <a:extLst>
              <a:ext uri="{FF2B5EF4-FFF2-40B4-BE49-F238E27FC236}">
                <a16:creationId xmlns:a16="http://schemas.microsoft.com/office/drawing/2014/main" id="{919F7C3B-A064-4BCD-8823-08C56F1FF870}"/>
              </a:ext>
            </a:extLst>
          </p:cNvPr>
          <p:cNvGrpSpPr/>
          <p:nvPr/>
        </p:nvGrpSpPr>
        <p:grpSpPr>
          <a:xfrm>
            <a:off x="5348013" y="2121185"/>
            <a:ext cx="1304482" cy="261131"/>
            <a:chOff x="5428836" y="2056320"/>
            <a:chExt cx="1304482" cy="261131"/>
          </a:xfrm>
        </p:grpSpPr>
        <p:sp>
          <p:nvSpPr>
            <p:cNvPr id="52" name="角丸四角形 2">
              <a:extLst>
                <a:ext uri="{FF2B5EF4-FFF2-40B4-BE49-F238E27FC236}">
                  <a16:creationId xmlns:a16="http://schemas.microsoft.com/office/drawing/2014/main" id="{25189806-EFFD-4339-A6C5-5CF7D2115360}"/>
                </a:ext>
              </a:extLst>
            </p:cNvPr>
            <p:cNvSpPr/>
            <p:nvPr/>
          </p:nvSpPr>
          <p:spPr>
            <a:xfrm>
              <a:off x="5428836" y="2056320"/>
              <a:ext cx="1304482" cy="261131"/>
            </a:xfrm>
            <a:prstGeom prst="roundRect">
              <a:avLst>
                <a:gd name="adj" fmla="val 7237"/>
              </a:avLst>
            </a:prstGeom>
            <a:no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3" name="テキスト ボックス 52">
              <a:extLst>
                <a:ext uri="{FF2B5EF4-FFF2-40B4-BE49-F238E27FC236}">
                  <a16:creationId xmlns:a16="http://schemas.microsoft.com/office/drawing/2014/main" id="{7C877E76-ACDC-4007-B007-12AE906732A8}"/>
                </a:ext>
              </a:extLst>
            </p:cNvPr>
            <p:cNvSpPr txBox="1"/>
            <p:nvPr/>
          </p:nvSpPr>
          <p:spPr>
            <a:xfrm>
              <a:off x="5494020" y="2096675"/>
              <a:ext cx="733355" cy="190240"/>
            </a:xfrm>
            <a:prstGeom prst="rect">
              <a:avLst/>
            </a:prstGeom>
            <a:noFill/>
            <a:ln>
              <a:solidFill>
                <a:schemeClr val="tx1"/>
              </a:solidFill>
            </a:ln>
          </p:spPr>
          <p:txBody>
            <a:bodyPr wrap="square" lIns="72000" tIns="18000" rIns="72000" bIns="18000" rtlCol="0">
              <a:spAutoFit/>
            </a:bodyPr>
            <a:lstStyle/>
            <a:p>
              <a:r>
                <a:rPr kumimoji="1" lang="ja-JP" altLang="en-US" sz="1000" b="1" dirty="0"/>
                <a:t>九州ＮＢＣ</a:t>
              </a:r>
            </a:p>
          </p:txBody>
        </p:sp>
        <p:sp>
          <p:nvSpPr>
            <p:cNvPr id="54" name="テキスト ボックス 53">
              <a:extLst>
                <a:ext uri="{FF2B5EF4-FFF2-40B4-BE49-F238E27FC236}">
                  <a16:creationId xmlns:a16="http://schemas.microsoft.com/office/drawing/2014/main" id="{6D193BF5-CA6E-4899-9930-56A54EBD6FEC}"/>
                </a:ext>
              </a:extLst>
            </p:cNvPr>
            <p:cNvSpPr txBox="1"/>
            <p:nvPr/>
          </p:nvSpPr>
          <p:spPr>
            <a:xfrm>
              <a:off x="6271783" y="2094772"/>
              <a:ext cx="401887" cy="190240"/>
            </a:xfrm>
            <a:prstGeom prst="rect">
              <a:avLst/>
            </a:prstGeom>
            <a:solidFill>
              <a:srgbClr val="0000FF"/>
            </a:solidFill>
            <a:ln>
              <a:solidFill>
                <a:schemeClr val="tx1"/>
              </a:solidFill>
            </a:ln>
          </p:spPr>
          <p:txBody>
            <a:bodyPr wrap="none" lIns="72000" tIns="18000" rIns="72000" bIns="18000" rtlCol="0">
              <a:spAutoFit/>
            </a:bodyPr>
            <a:lstStyle/>
            <a:p>
              <a:r>
                <a:rPr kumimoji="1" lang="ja-JP" altLang="en-US" sz="1000" b="1" dirty="0">
                  <a:solidFill>
                    <a:schemeClr val="bg1"/>
                  </a:solidFill>
                </a:rPr>
                <a:t>検索</a:t>
              </a:r>
            </a:p>
          </p:txBody>
        </p:sp>
      </p:grpSp>
      <p:sp>
        <p:nvSpPr>
          <p:cNvPr id="55" name="正方形/長方形 54">
            <a:extLst>
              <a:ext uri="{FF2B5EF4-FFF2-40B4-BE49-F238E27FC236}">
                <a16:creationId xmlns:a16="http://schemas.microsoft.com/office/drawing/2014/main" id="{E3D55FCC-1FA0-4420-90A5-DB95E9BED66C}"/>
              </a:ext>
            </a:extLst>
          </p:cNvPr>
          <p:cNvSpPr/>
          <p:nvPr/>
        </p:nvSpPr>
        <p:spPr>
          <a:xfrm>
            <a:off x="1776554" y="4342225"/>
            <a:ext cx="2101698" cy="615553"/>
          </a:xfrm>
          <a:prstGeom prst="rect">
            <a:avLst/>
          </a:prstGeom>
          <a:noFill/>
        </p:spPr>
        <p:txBody>
          <a:bodyPr wrap="square" rIns="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CN"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 HHK-</a:t>
            </a:r>
            <a:r>
              <a:rPr kumimoji="1" lang="en-US" altLang="zh-CN" sz="1300" b="0" i="0" u="none" strike="noStrike" kern="1200" cap="none" spc="0" normalizeH="0" baseline="0" noProof="0" dirty="0" err="1">
                <a:ln>
                  <a:noFill/>
                </a:ln>
                <a:effectLst/>
                <a:uLnTx/>
                <a:uFillTx/>
                <a:latin typeface="HGPｺﾞｼｯｸE" panose="020B0900000000000000" pitchFamily="50" charset="-128"/>
                <a:ea typeface="HGPｺﾞｼｯｸE" panose="020B0900000000000000" pitchFamily="50" charset="-128"/>
                <a:cs typeface="+mn-cs"/>
              </a:rPr>
              <a:t>Labo</a:t>
            </a:r>
            <a:r>
              <a:rPr kumimoji="1" lang="zh-CN" altLang="en-US"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rPr>
              <a:t>合同会社</a:t>
            </a:r>
            <a:endParaRPr kumimoji="1" lang="en-US" altLang="ja-JP" sz="1300" b="0" i="0" u="none" strike="noStrike" kern="1200" cap="none" spc="0" normalizeH="0" baseline="0" noProof="0" dirty="0">
              <a:ln>
                <a:noFill/>
              </a:ln>
              <a:effectLst/>
              <a:uLnTx/>
              <a:uFillTx/>
              <a:latin typeface="HGPｺﾞｼｯｸE" panose="020B0900000000000000" pitchFamily="50" charset="-128"/>
              <a:ea typeface="HGP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 </a:t>
            </a:r>
            <a:r>
              <a:rPr kumimoji="1" lang="zh-TW"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代</a:t>
            </a: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　</a:t>
            </a:r>
            <a:r>
              <a:rPr kumimoji="1" lang="zh-TW"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表　</a:t>
            </a: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　</a:t>
            </a:r>
            <a:r>
              <a:rPr kumimoji="1" lang="zh-TW"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堀川 真宏 </a:t>
            </a:r>
            <a:r>
              <a:rPr kumimoji="1" lang="ja-JP" altLang="en-US"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rPr>
              <a:t>氏</a:t>
            </a:r>
            <a:endParaRPr kumimoji="1" lang="en-US" altLang="ja-JP"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latin typeface="HGSｺﾞｼｯｸE" panose="020B0900000000000000" pitchFamily="50" charset="-128"/>
                <a:ea typeface="HGSｺﾞｼｯｸE" panose="020B0900000000000000" pitchFamily="50" charset="-128"/>
              </a:rPr>
              <a:t>  </a:t>
            </a:r>
            <a:r>
              <a:rPr lang="en-US" altLang="ja-JP" sz="1050" dirty="0">
                <a:latin typeface="HGSｺﾞｼｯｸE" panose="020B0900000000000000" pitchFamily="50" charset="-128"/>
                <a:ea typeface="HGSｺﾞｼｯｸE" panose="020B0900000000000000" pitchFamily="50" charset="-128"/>
              </a:rPr>
              <a:t>https://labo.jp.net/</a:t>
            </a:r>
            <a:endParaRPr kumimoji="1" lang="en-US" altLang="zh-TW" sz="1050" b="0" i="0" u="none" strike="noStrike" kern="1200" cap="none" spc="0" normalizeH="0" baseline="0" noProof="0" dirty="0">
              <a:ln>
                <a:noFill/>
              </a:ln>
              <a:effectLst/>
              <a:uLnTx/>
              <a:uFillTx/>
              <a:latin typeface="HGSｺﾞｼｯｸE" panose="020B0900000000000000" pitchFamily="50" charset="-128"/>
              <a:ea typeface="HGSｺﾞｼｯｸE" panose="020B0900000000000000" pitchFamily="50" charset="-128"/>
              <a:cs typeface="+mn-cs"/>
            </a:endParaRPr>
          </a:p>
        </p:txBody>
      </p:sp>
      <p:pic>
        <p:nvPicPr>
          <p:cNvPr id="10" name="図 9">
            <a:extLst>
              <a:ext uri="{FF2B5EF4-FFF2-40B4-BE49-F238E27FC236}">
                <a16:creationId xmlns:a16="http://schemas.microsoft.com/office/drawing/2014/main" id="{F776F13E-4EC9-4859-A4F4-064D68DDBF0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60954" y="2478770"/>
            <a:ext cx="2325378" cy="1619136"/>
          </a:xfrm>
          <a:prstGeom prst="rect">
            <a:avLst/>
          </a:prstGeom>
        </p:spPr>
      </p:pic>
      <p:sp>
        <p:nvSpPr>
          <p:cNvPr id="2" name="テキスト ボックス 1">
            <a:extLst>
              <a:ext uri="{FF2B5EF4-FFF2-40B4-BE49-F238E27FC236}">
                <a16:creationId xmlns:a16="http://schemas.microsoft.com/office/drawing/2014/main" id="{95603165-E87A-E1F0-8BA4-0A51C1FDDF72}"/>
              </a:ext>
            </a:extLst>
          </p:cNvPr>
          <p:cNvSpPr txBox="1"/>
          <p:nvPr/>
        </p:nvSpPr>
        <p:spPr>
          <a:xfrm>
            <a:off x="3087471" y="3500604"/>
            <a:ext cx="1208023" cy="461665"/>
          </a:xfrm>
          <a:prstGeom prst="rect">
            <a:avLst/>
          </a:prstGeom>
          <a:noFill/>
        </p:spPr>
        <p:txBody>
          <a:bodyPr wrap="square" rtlCol="0">
            <a:spAutoFit/>
          </a:bodyPr>
          <a:lstStyle/>
          <a:p>
            <a:r>
              <a:rPr kumimoji="1" lang="ja-JP" altLang="en-US" sz="1200" b="1" dirty="0">
                <a:solidFill>
                  <a:srgbClr val="000099"/>
                </a:solidFill>
              </a:rPr>
              <a:t>（交流会は開催</a:t>
            </a:r>
            <a:endParaRPr kumimoji="1" lang="en-US" altLang="ja-JP" sz="1200" b="1" dirty="0">
              <a:solidFill>
                <a:srgbClr val="000099"/>
              </a:solidFill>
            </a:endParaRPr>
          </a:p>
          <a:p>
            <a:r>
              <a:rPr lang="ja-JP" altLang="en-US" sz="1200" b="1" dirty="0">
                <a:solidFill>
                  <a:srgbClr val="000099"/>
                </a:solidFill>
              </a:rPr>
              <a:t>　</a:t>
            </a:r>
            <a:r>
              <a:rPr kumimoji="1" lang="ja-JP" altLang="en-US" sz="1200" b="1" dirty="0">
                <a:solidFill>
                  <a:srgbClr val="000099"/>
                </a:solidFill>
              </a:rPr>
              <a:t>いたしません）</a:t>
            </a:r>
          </a:p>
        </p:txBody>
      </p:sp>
      <p:pic>
        <p:nvPicPr>
          <p:cNvPr id="3" name="図 2">
            <a:extLst>
              <a:ext uri="{FF2B5EF4-FFF2-40B4-BE49-F238E27FC236}">
                <a16:creationId xmlns:a16="http://schemas.microsoft.com/office/drawing/2014/main" id="{B9FCB650-CA97-7E39-42C9-9349A6E1B76F}"/>
              </a:ext>
            </a:extLst>
          </p:cNvPr>
          <p:cNvPicPr>
            <a:picLocks noChangeAspect="1"/>
          </p:cNvPicPr>
          <p:nvPr/>
        </p:nvPicPr>
        <p:blipFill>
          <a:blip r:embed="rId5"/>
          <a:stretch>
            <a:fillRect/>
          </a:stretch>
        </p:blipFill>
        <p:spPr>
          <a:xfrm>
            <a:off x="6770026" y="8455069"/>
            <a:ext cx="71191" cy="1391457"/>
          </a:xfrm>
          <a:prstGeom prst="rect">
            <a:avLst/>
          </a:prstGeom>
        </p:spPr>
      </p:pic>
      <p:pic>
        <p:nvPicPr>
          <p:cNvPr id="8" name="図 7">
            <a:extLst>
              <a:ext uri="{FF2B5EF4-FFF2-40B4-BE49-F238E27FC236}">
                <a16:creationId xmlns:a16="http://schemas.microsoft.com/office/drawing/2014/main" id="{772998D4-0445-84A2-231D-F4C404F39B51}"/>
              </a:ext>
            </a:extLst>
          </p:cNvPr>
          <p:cNvPicPr>
            <a:picLocks noChangeAspect="1"/>
          </p:cNvPicPr>
          <p:nvPr/>
        </p:nvPicPr>
        <p:blipFill>
          <a:blip r:embed="rId6"/>
          <a:stretch>
            <a:fillRect/>
          </a:stretch>
        </p:blipFill>
        <p:spPr>
          <a:xfrm>
            <a:off x="463332" y="5620197"/>
            <a:ext cx="1190201" cy="1432277"/>
          </a:xfrm>
          <a:prstGeom prst="ellipse">
            <a:avLst/>
          </a:prstGeom>
          <a:ln>
            <a:noFill/>
          </a:ln>
          <a:effectLst>
            <a:softEdge rad="112500"/>
          </a:effectLst>
        </p:spPr>
      </p:pic>
      <p:pic>
        <p:nvPicPr>
          <p:cNvPr id="9" name="図 8">
            <a:extLst>
              <a:ext uri="{FF2B5EF4-FFF2-40B4-BE49-F238E27FC236}">
                <a16:creationId xmlns:a16="http://schemas.microsoft.com/office/drawing/2014/main" id="{B89D825C-3270-4E4F-216A-D867CF1EC601}"/>
              </a:ext>
            </a:extLst>
          </p:cNvPr>
          <p:cNvPicPr>
            <a:picLocks noChangeAspect="1"/>
          </p:cNvPicPr>
          <p:nvPr/>
        </p:nvPicPr>
        <p:blipFill rotWithShape="1">
          <a:blip r:embed="rId7"/>
          <a:srcRect l="10211" r="29529"/>
          <a:stretch/>
        </p:blipFill>
        <p:spPr>
          <a:xfrm>
            <a:off x="517698" y="8393515"/>
            <a:ext cx="1132471" cy="1405751"/>
          </a:xfrm>
          <a:prstGeom prst="ellipse">
            <a:avLst/>
          </a:prstGeom>
          <a:ln>
            <a:noFill/>
          </a:ln>
          <a:effectLst>
            <a:softEdge rad="112500"/>
          </a:effectLst>
        </p:spPr>
      </p:pic>
      <p:pic>
        <p:nvPicPr>
          <p:cNvPr id="5" name="図 4">
            <a:extLst>
              <a:ext uri="{FF2B5EF4-FFF2-40B4-BE49-F238E27FC236}">
                <a16:creationId xmlns:a16="http://schemas.microsoft.com/office/drawing/2014/main" id="{7BF37582-E001-555A-AFA4-13B4D0AFE928}"/>
              </a:ext>
            </a:extLst>
          </p:cNvPr>
          <p:cNvPicPr>
            <a:picLocks noChangeAspect="1"/>
          </p:cNvPicPr>
          <p:nvPr/>
        </p:nvPicPr>
        <p:blipFill>
          <a:blip r:embed="rId8"/>
          <a:stretch>
            <a:fillRect/>
          </a:stretch>
        </p:blipFill>
        <p:spPr>
          <a:xfrm>
            <a:off x="484570" y="4219104"/>
            <a:ext cx="1128848" cy="1458095"/>
          </a:xfrm>
          <a:prstGeom prst="ellipse">
            <a:avLst/>
          </a:prstGeom>
          <a:ln>
            <a:noFill/>
          </a:ln>
          <a:effectLst>
            <a:softEdge rad="112500"/>
          </a:effectLst>
        </p:spPr>
      </p:pic>
      <p:pic>
        <p:nvPicPr>
          <p:cNvPr id="11" name="図 10">
            <a:extLst>
              <a:ext uri="{FF2B5EF4-FFF2-40B4-BE49-F238E27FC236}">
                <a16:creationId xmlns:a16="http://schemas.microsoft.com/office/drawing/2014/main" id="{58A260CD-67F9-DFA6-432A-D18BC70F235B}"/>
              </a:ext>
            </a:extLst>
          </p:cNvPr>
          <p:cNvPicPr>
            <a:picLocks noChangeAspect="1"/>
          </p:cNvPicPr>
          <p:nvPr/>
        </p:nvPicPr>
        <p:blipFill rotWithShape="1">
          <a:blip r:embed="rId9"/>
          <a:srcRect l="14413"/>
          <a:stretch/>
        </p:blipFill>
        <p:spPr>
          <a:xfrm>
            <a:off x="498451" y="6984364"/>
            <a:ext cx="1126003" cy="1470705"/>
          </a:xfrm>
          <a:prstGeom prst="ellipse">
            <a:avLst/>
          </a:prstGeom>
          <a:ln>
            <a:noFill/>
          </a:ln>
          <a:effectLst>
            <a:softEdge rad="112500"/>
          </a:effectLst>
        </p:spPr>
      </p:pic>
    </p:spTree>
    <p:extLst>
      <p:ext uri="{BB962C8B-B14F-4D97-AF65-F5344CB8AC3E}">
        <p14:creationId xmlns:p14="http://schemas.microsoft.com/office/powerpoint/2010/main" val="4013947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四角形: 角を丸くする 12">
            <a:extLst>
              <a:ext uri="{FF2B5EF4-FFF2-40B4-BE49-F238E27FC236}">
                <a16:creationId xmlns:a16="http://schemas.microsoft.com/office/drawing/2014/main" id="{6AFAFBDA-0382-46D9-B851-4774E433DF68}"/>
              </a:ext>
            </a:extLst>
          </p:cNvPr>
          <p:cNvSpPr/>
          <p:nvPr/>
        </p:nvSpPr>
        <p:spPr>
          <a:xfrm>
            <a:off x="360764" y="2207963"/>
            <a:ext cx="6210300" cy="2184386"/>
          </a:xfrm>
          <a:prstGeom prst="roundRect">
            <a:avLst/>
          </a:prstGeom>
          <a:solidFill>
            <a:srgbClr val="FBFDCF"/>
          </a:solidFill>
          <a:ln>
            <a:solidFill>
              <a:srgbClr val="00B6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3" y="7754580"/>
            <a:ext cx="6858000" cy="0"/>
          </a:xfrm>
          <a:prstGeom prst="line">
            <a:avLst/>
          </a:prstGeom>
          <a:ln>
            <a:solidFill>
              <a:schemeClr val="tx1"/>
            </a:solidFill>
            <a:prstDash val="lgDashDotDot"/>
          </a:ln>
        </p:spPr>
        <p:style>
          <a:lnRef idx="1">
            <a:schemeClr val="accent1"/>
          </a:lnRef>
          <a:fillRef idx="0">
            <a:schemeClr val="accent1"/>
          </a:fillRef>
          <a:effectRef idx="0">
            <a:schemeClr val="accent1"/>
          </a:effectRef>
          <a:fontRef idx="minor">
            <a:schemeClr val="tx1"/>
          </a:fontRef>
        </p:style>
      </p:cxnSp>
      <p:sp>
        <p:nvSpPr>
          <p:cNvPr id="63" name="フローチャート : 代替処理 62"/>
          <p:cNvSpPr/>
          <p:nvPr/>
        </p:nvSpPr>
        <p:spPr>
          <a:xfrm>
            <a:off x="44624" y="7879091"/>
            <a:ext cx="360040" cy="1986904"/>
          </a:xfrm>
          <a:prstGeom prst="flowChartAlternateProcess">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lumMod val="65000"/>
                    <a:lumOff val="35000"/>
                  </a:prstClr>
                </a:solidFill>
                <a:effectLst/>
                <a:uLnTx/>
                <a:uFillTx/>
                <a:latin typeface="HGP創英角ｺﾞｼｯｸUB" pitchFamily="50" charset="-128"/>
                <a:ea typeface="HGP創英角ｺﾞｼｯｸUB" pitchFamily="50" charset="-128"/>
                <a:cs typeface="+mn-cs"/>
              </a:rPr>
              <a:t>会場参加申込書</a:t>
            </a:r>
          </a:p>
        </p:txBody>
      </p:sp>
      <p:graphicFrame>
        <p:nvGraphicFramePr>
          <p:cNvPr id="57" name="表 56"/>
          <p:cNvGraphicFramePr>
            <a:graphicFrameLocks noGrp="1"/>
          </p:cNvGraphicFramePr>
          <p:nvPr>
            <p:extLst>
              <p:ext uri="{D42A27DB-BD31-4B8C-83A1-F6EECF244321}">
                <p14:modId xmlns:p14="http://schemas.microsoft.com/office/powerpoint/2010/main" val="2778248879"/>
              </p:ext>
            </p:extLst>
          </p:nvPr>
        </p:nvGraphicFramePr>
        <p:xfrm>
          <a:off x="516765" y="8250626"/>
          <a:ext cx="6192689" cy="1342269"/>
        </p:xfrm>
        <a:graphic>
          <a:graphicData uri="http://schemas.openxmlformats.org/drawingml/2006/table">
            <a:tbl>
              <a:tblPr firstRow="1" bandRow="1">
                <a:tableStyleId>{5C22544A-7EE6-4342-B048-85BDC9FD1C3A}</a:tableStyleId>
              </a:tblPr>
              <a:tblGrid>
                <a:gridCol w="528088">
                  <a:extLst>
                    <a:ext uri="{9D8B030D-6E8A-4147-A177-3AD203B41FA5}">
                      <a16:colId xmlns:a16="http://schemas.microsoft.com/office/drawing/2014/main" val="20000"/>
                    </a:ext>
                  </a:extLst>
                </a:gridCol>
                <a:gridCol w="1919427">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590125">
                  <a:extLst>
                    <a:ext uri="{9D8B030D-6E8A-4147-A177-3AD203B41FA5}">
                      <a16:colId xmlns:a16="http://schemas.microsoft.com/office/drawing/2014/main" val="20003"/>
                    </a:ext>
                  </a:extLst>
                </a:gridCol>
                <a:gridCol w="829169">
                  <a:extLst>
                    <a:ext uri="{9D8B030D-6E8A-4147-A177-3AD203B41FA5}">
                      <a16:colId xmlns:a16="http://schemas.microsoft.com/office/drawing/2014/main" val="20005"/>
                    </a:ext>
                  </a:extLst>
                </a:gridCol>
              </a:tblGrid>
              <a:tr h="270203">
                <a:tc rowSpan="2">
                  <a:txBody>
                    <a:bodyPr/>
                    <a:lstStyle/>
                    <a:p>
                      <a:r>
                        <a:rPr kumimoji="1" lang="ja-JP" altLang="en-US" sz="800" b="1" dirty="0">
                          <a:solidFill>
                            <a:schemeClr val="tx1">
                              <a:lumMod val="65000"/>
                              <a:lumOff val="35000"/>
                            </a:schemeClr>
                          </a:solidFill>
                          <a:latin typeface="ＭＳ Ｐ明朝" pitchFamily="18" charset="-128"/>
                          <a:ea typeface="ＭＳ Ｐ明朝" pitchFamily="18" charset="-128"/>
                        </a:rPr>
                        <a:t>会社名</a:t>
                      </a:r>
                      <a:endParaRPr kumimoji="1" lang="ja-JP" altLang="en-US" sz="1050"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endParaRPr kumimoji="1" lang="ja-JP" altLang="en-US" sz="105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r>
                        <a:rPr kumimoji="1" lang="ja-JP" altLang="en-US" sz="1000" b="1" dirty="0">
                          <a:solidFill>
                            <a:schemeClr val="tx1"/>
                          </a:solidFill>
                          <a:latin typeface="ＭＳ Ｐ明朝" panose="02020600040205080304" pitchFamily="18" charset="-128"/>
                          <a:ea typeface="ＭＳ Ｐ明朝" panose="02020600040205080304" pitchFamily="18" charset="-128"/>
                        </a:rPr>
                        <a:t>会員　  ・　 非会員</a:t>
                      </a:r>
                      <a:endParaRPr kumimoji="1" lang="en-US" altLang="ja-JP" sz="1000" b="1" dirty="0">
                        <a:solidFill>
                          <a:schemeClr val="tx1"/>
                        </a:solidFill>
                        <a:latin typeface="ＭＳ Ｐ明朝" panose="02020600040205080304" pitchFamily="18" charset="-128"/>
                        <a:ea typeface="ＭＳ Ｐ明朝" panose="02020600040205080304" pitchFamily="18" charset="-128"/>
                      </a:endParaRPr>
                    </a:p>
                    <a:p>
                      <a:pPr algn="ctr"/>
                      <a:endParaRPr kumimoji="1" lang="en-US" altLang="ja-JP" sz="600" b="1" dirty="0">
                        <a:solidFill>
                          <a:schemeClr val="tx1"/>
                        </a:solidFill>
                        <a:latin typeface="ＭＳ Ｐ明朝" panose="02020600040205080304" pitchFamily="18" charset="-128"/>
                        <a:ea typeface="ＭＳ Ｐ明朝" panose="02020600040205080304" pitchFamily="18" charset="-128"/>
                      </a:endParaRPr>
                    </a:p>
                    <a:p>
                      <a:pPr algn="ctr"/>
                      <a:r>
                        <a:rPr kumimoji="1" lang="ja-JP" altLang="en-US" sz="800" b="1" dirty="0">
                          <a:solidFill>
                            <a:schemeClr val="tx1"/>
                          </a:solidFill>
                          <a:latin typeface="ＭＳ Ｐ明朝" panose="02020600040205080304" pitchFamily="18" charset="-128"/>
                          <a:ea typeface="ＭＳ Ｐ明朝" panose="02020600040205080304" pitchFamily="18" charset="-128"/>
                        </a:rPr>
                        <a:t>（当てはまる方に〇）</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r>
                        <a:rPr kumimoji="1" lang="ja-JP" altLang="en-US" sz="800" b="1" dirty="0">
                          <a:solidFill>
                            <a:schemeClr val="tx1">
                              <a:lumMod val="65000"/>
                              <a:lumOff val="35000"/>
                            </a:schemeClr>
                          </a:solidFill>
                          <a:latin typeface="ＭＳ Ｐ明朝" pitchFamily="18" charset="-128"/>
                          <a:ea typeface="ＭＳ Ｐ明朝" pitchFamily="18" charset="-128"/>
                        </a:rPr>
                        <a:t>ＴＥＬ</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52595">
                <a:tc vMerge="1">
                  <a:txBody>
                    <a:bodyPr/>
                    <a:lstStyle/>
                    <a:p>
                      <a:endParaRPr kumimoji="1" lang="ja-JP" altLang="en-US" sz="1050" dirty="0">
                        <a:solidFill>
                          <a:schemeClr val="tx1">
                            <a:lumMod val="65000"/>
                            <a:lumOff val="35000"/>
                          </a:schemeClr>
                        </a:solidFill>
                        <a:latin typeface="ＭＳ Ｐ明朝" pitchFamily="18" charset="-128"/>
                        <a:ea typeface="ＭＳ Ｐ明朝"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sz="1050" dirty="0"/>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gridSpan="2">
                  <a:txBody>
                    <a:bodyPr/>
                    <a:lstStyle/>
                    <a:p>
                      <a:r>
                        <a:rPr kumimoji="1" lang="ja-JP" altLang="en-US" sz="800" b="1" dirty="0">
                          <a:solidFill>
                            <a:schemeClr val="tx1">
                              <a:lumMod val="65000"/>
                              <a:lumOff val="35000"/>
                            </a:schemeClr>
                          </a:solidFill>
                          <a:latin typeface="ＭＳ Ｐ明朝" pitchFamily="18" charset="-128"/>
                          <a:ea typeface="ＭＳ Ｐ明朝" pitchFamily="18" charset="-128"/>
                        </a:rPr>
                        <a:t>Ｅ</a:t>
                      </a:r>
                      <a:r>
                        <a:rPr kumimoji="1" lang="en-US" altLang="ja-JP" sz="800" b="1" dirty="0">
                          <a:solidFill>
                            <a:schemeClr val="tx1">
                              <a:lumMod val="65000"/>
                              <a:lumOff val="35000"/>
                            </a:schemeClr>
                          </a:solidFill>
                          <a:latin typeface="ＭＳ Ｐ明朝" pitchFamily="18" charset="-128"/>
                          <a:ea typeface="ＭＳ Ｐ明朝" pitchFamily="18" charset="-128"/>
                        </a:rPr>
                        <a:t>-</a:t>
                      </a:r>
                      <a:r>
                        <a:rPr kumimoji="1" lang="ja-JP" altLang="en-US" sz="800" b="1" dirty="0">
                          <a:solidFill>
                            <a:schemeClr val="tx1">
                              <a:lumMod val="65000"/>
                              <a:lumOff val="35000"/>
                            </a:schemeClr>
                          </a:solidFill>
                          <a:latin typeface="ＭＳ Ｐ明朝" pitchFamily="18" charset="-128"/>
                          <a:ea typeface="ＭＳ Ｐ明朝" pitchFamily="18" charset="-128"/>
                        </a:rPr>
                        <a:t>Ｍ</a:t>
                      </a:r>
                      <a:r>
                        <a:rPr kumimoji="1" lang="en-US" altLang="ja-JP" sz="800" b="1" dirty="0">
                          <a:solidFill>
                            <a:schemeClr val="tx1">
                              <a:lumMod val="65000"/>
                              <a:lumOff val="35000"/>
                            </a:schemeClr>
                          </a:solidFill>
                          <a:latin typeface="ＭＳ Ｐ明朝" pitchFamily="18" charset="-128"/>
                          <a:ea typeface="ＭＳ Ｐ明朝" pitchFamily="18" charset="-128"/>
                        </a:rPr>
                        <a:t>ail</a:t>
                      </a:r>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0745">
                <a:tc rowSpan="3">
                  <a:txBody>
                    <a:bodyPr/>
                    <a:lstStyle/>
                    <a:p>
                      <a:pPr algn="dist"/>
                      <a:r>
                        <a:rPr kumimoji="1" lang="ja-JP" altLang="en-US" sz="800" b="1" dirty="0">
                          <a:solidFill>
                            <a:schemeClr val="tx1">
                              <a:lumMod val="65000"/>
                              <a:lumOff val="35000"/>
                            </a:schemeClr>
                          </a:solidFill>
                          <a:latin typeface="ＭＳ Ｐ明朝" pitchFamily="18" charset="-128"/>
                          <a:ea typeface="ＭＳ Ｐ明朝" pitchFamily="18" charset="-128"/>
                        </a:rPr>
                        <a:t>参加者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1" dirty="0">
                          <a:solidFill>
                            <a:schemeClr val="tx1">
                              <a:lumMod val="65000"/>
                              <a:lumOff val="35000"/>
                            </a:schemeClr>
                          </a:solidFill>
                          <a:latin typeface="ＭＳ Ｐ明朝" pitchFamily="18" charset="-128"/>
                          <a:ea typeface="ＭＳ Ｐ明朝" pitchFamily="18" charset="-128"/>
                        </a:rPr>
                        <a:t>所　　属</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1" dirty="0">
                          <a:solidFill>
                            <a:schemeClr val="tx1">
                              <a:lumMod val="65000"/>
                              <a:lumOff val="35000"/>
                            </a:schemeClr>
                          </a:solidFill>
                          <a:latin typeface="ＭＳ Ｐ明朝" pitchFamily="18" charset="-128"/>
                          <a:ea typeface="ＭＳ Ｐ明朝" pitchFamily="18" charset="-128"/>
                        </a:rPr>
                        <a:t>役　　職</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1" dirty="0">
                          <a:solidFill>
                            <a:schemeClr val="tx1">
                              <a:lumMod val="65000"/>
                              <a:lumOff val="35000"/>
                            </a:schemeClr>
                          </a:solidFill>
                          <a:latin typeface="ＭＳ Ｐ明朝" pitchFamily="18" charset="-128"/>
                          <a:ea typeface="ＭＳ Ｐ明朝" pitchFamily="18" charset="-128"/>
                        </a:rPr>
                        <a:t>氏　　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1" dirty="0">
                          <a:solidFill>
                            <a:schemeClr val="tx1">
                              <a:lumMod val="65000"/>
                              <a:lumOff val="35000"/>
                            </a:schemeClr>
                          </a:solidFill>
                          <a:latin typeface="ＭＳ Ｐ明朝" pitchFamily="18" charset="-128"/>
                          <a:ea typeface="ＭＳ Ｐ明朝" pitchFamily="18" charset="-128"/>
                        </a:rPr>
                        <a:t>名簿掲載</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05255">
                <a:tc vMerge="1">
                  <a:txBody>
                    <a:bodyPr/>
                    <a:lstStyle/>
                    <a:p>
                      <a:endParaRPr kumimoji="1" lang="ja-JP" altLang="en-US" sz="1050" dirty="0">
                        <a:solidFill>
                          <a:schemeClr val="tx1">
                            <a:lumMod val="65000"/>
                            <a:lumOff val="35000"/>
                          </a:schemeClr>
                        </a:solidFill>
                        <a:latin typeface="ＭＳ Ｐ明朝" pitchFamily="18" charset="-128"/>
                        <a:ea typeface="ＭＳ Ｐ明朝" pitchFamily="18"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1" dirty="0">
                          <a:solidFill>
                            <a:schemeClr val="tx1">
                              <a:lumMod val="65000"/>
                              <a:lumOff val="35000"/>
                            </a:schemeClr>
                          </a:solidFill>
                          <a:latin typeface="ＭＳ Ｐ明朝" pitchFamily="18" charset="-128"/>
                          <a:ea typeface="ＭＳ Ｐ明朝" pitchFamily="18" charset="-128"/>
                        </a:rPr>
                        <a:t>可　・　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00856">
                <a:tc vMerge="1">
                  <a:txBody>
                    <a:bodyPr/>
                    <a:lstStyle/>
                    <a:p>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800" b="1">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800" b="1" dirty="0">
                        <a:solidFill>
                          <a:schemeClr val="tx1">
                            <a:lumMod val="65000"/>
                            <a:lumOff val="35000"/>
                          </a:schemeClr>
                        </a:solidFill>
                        <a:latin typeface="ＭＳ Ｐ明朝" pitchFamily="18" charset="-128"/>
                        <a:ea typeface="ＭＳ Ｐ明朝" pitchFamily="18"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800" b="1" dirty="0">
                          <a:solidFill>
                            <a:schemeClr val="tx1">
                              <a:lumMod val="65000"/>
                              <a:lumOff val="35000"/>
                            </a:schemeClr>
                          </a:solidFill>
                          <a:latin typeface="ＭＳ Ｐ明朝" pitchFamily="18" charset="-128"/>
                          <a:ea typeface="ＭＳ Ｐ明朝" pitchFamily="18" charset="-128"/>
                        </a:rPr>
                        <a:t>可　・　否</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8" name="テキスト ボックス 57"/>
          <p:cNvSpPr txBox="1"/>
          <p:nvPr/>
        </p:nvSpPr>
        <p:spPr>
          <a:xfrm>
            <a:off x="158404" y="7822338"/>
            <a:ext cx="6513067" cy="461665"/>
          </a:xfrm>
          <a:prstGeom prst="rect">
            <a:avLst/>
          </a:prstGeom>
          <a:noFill/>
        </p:spPr>
        <p:txBody>
          <a:bodyPr wrap="square" rtlCol="0">
            <a:spAutoFit/>
          </a:bodyPr>
          <a:lstStyle/>
          <a:p>
            <a:pPr marL="92075" marR="0" lvl="0" indent="-92075" algn="r"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FAX</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a:t>
            </a:r>
            <a:r>
              <a:rPr kumimoji="1" lang="en-US" altLang="ja-JP"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(092)833-3088</a:t>
            </a:r>
            <a:r>
              <a:rPr lang="ja-JP" altLang="en-US" sz="2400" b="1" dirty="0">
                <a:solidFill>
                  <a:prstClr val="black"/>
                </a:solidFill>
                <a:latin typeface="ＭＳ ゴシック" panose="020B0609070205080204" pitchFamily="49" charset="-128"/>
                <a:ea typeface="ＭＳ ゴシック" panose="020B0609070205080204" pitchFamily="49" charset="-128"/>
              </a:rPr>
              <a:t>　</a:t>
            </a:r>
            <a:r>
              <a:rPr lang="en-US" altLang="ja-JP" sz="1000" b="1" u="sng" dirty="0">
                <a:solidFill>
                  <a:srgbClr val="FF0000"/>
                </a:solidFill>
                <a:latin typeface="ＭＳ ゴシック" panose="020B0609070205080204" pitchFamily="49" charset="-128"/>
                <a:ea typeface="ＭＳ ゴシック" panose="020B0609070205080204" pitchFamily="49" charset="-128"/>
              </a:rPr>
              <a:t>※</a:t>
            </a:r>
            <a:r>
              <a:rPr kumimoji="1" lang="ja-JP" altLang="en-US" sz="10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非会員の方は</a:t>
            </a:r>
            <a:r>
              <a:rPr lang="ja-JP" altLang="en-US" sz="1000" b="1" u="sng" dirty="0">
                <a:solidFill>
                  <a:srgbClr val="FF0000"/>
                </a:solidFill>
                <a:latin typeface="ＭＳ ゴシック" panose="020B0609070205080204" pitchFamily="49" charset="-128"/>
                <a:ea typeface="ＭＳ ゴシック" panose="020B0609070205080204" pitchFamily="49" charset="-128"/>
              </a:rPr>
              <a:t>会場にて</a:t>
            </a:r>
            <a:r>
              <a:rPr kumimoji="1" lang="ja-JP" altLang="en-US" sz="10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参加費</a:t>
            </a:r>
            <a:r>
              <a:rPr kumimoji="1" lang="en-US" altLang="ja-JP" sz="10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2,000</a:t>
            </a:r>
            <a:r>
              <a:rPr kumimoji="1" lang="ja-JP" altLang="en-US" sz="10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円を頂きます。</a:t>
            </a:r>
          </a:p>
        </p:txBody>
      </p:sp>
      <p:sp>
        <p:nvSpPr>
          <p:cNvPr id="59" name="テキスト ボックス 58"/>
          <p:cNvSpPr txBox="1"/>
          <p:nvPr/>
        </p:nvSpPr>
        <p:spPr>
          <a:xfrm>
            <a:off x="463561" y="9556469"/>
            <a:ext cx="651306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明朝" pitchFamily="18" charset="-128"/>
                <a:ea typeface="ＭＳ Ｐ明朝" pitchFamily="18" charset="-128"/>
                <a:cs typeface="+mn-cs"/>
              </a:rPr>
              <a:t>　当日は参加者名簿を作成予定です。名簿掲載の可否のいずれかに</a:t>
            </a:r>
            <a:r>
              <a:rPr kumimoji="1" lang="ja-JP" altLang="en-US" sz="800" b="1" i="0" u="sng" strike="noStrike" kern="1200" cap="none" spc="0" normalizeH="0" baseline="0" noProof="0" dirty="0">
                <a:ln>
                  <a:noFill/>
                </a:ln>
                <a:solidFill>
                  <a:prstClr val="black"/>
                </a:solidFill>
                <a:effectLst/>
                <a:uLnTx/>
                <a:uFillTx/>
                <a:latin typeface="ＭＳ Ｐ明朝" pitchFamily="18" charset="-128"/>
                <a:ea typeface="ＭＳ Ｐ明朝" pitchFamily="18" charset="-128"/>
                <a:cs typeface="+mn-cs"/>
              </a:rPr>
              <a:t>必ず○</a:t>
            </a:r>
            <a:r>
              <a:rPr kumimoji="1" lang="ja-JP" altLang="en-US" sz="800" b="0" i="0" u="none" strike="noStrike" kern="1200" cap="none" spc="0" normalizeH="0" baseline="0" noProof="0" dirty="0">
                <a:ln>
                  <a:noFill/>
                </a:ln>
                <a:solidFill>
                  <a:prstClr val="black"/>
                </a:solidFill>
                <a:effectLst/>
                <a:uLnTx/>
                <a:uFillTx/>
                <a:latin typeface="ＭＳ Ｐ明朝" pitchFamily="18" charset="-128"/>
                <a:ea typeface="ＭＳ Ｐ明朝" pitchFamily="18" charset="-128"/>
                <a:cs typeface="+mn-cs"/>
              </a:rPr>
              <a:t>をつけてください。名簿に掲載しない場合でも、参加者の皆さまへの</a:t>
            </a:r>
            <a:endParaRPr kumimoji="1" lang="en-US" altLang="ja-JP" sz="800" b="0" i="0" u="none" strike="noStrike" kern="1200" cap="none" spc="0" normalizeH="0" baseline="0" noProof="0" dirty="0">
              <a:ln>
                <a:noFill/>
              </a:ln>
              <a:solidFill>
                <a:prstClr val="black"/>
              </a:solidFill>
              <a:effectLst/>
              <a:uLnTx/>
              <a:uFillTx/>
              <a:latin typeface="ＭＳ Ｐ明朝" pitchFamily="18" charset="-128"/>
              <a:ea typeface="ＭＳ Ｐ明朝"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明朝" pitchFamily="18" charset="-128"/>
                <a:ea typeface="ＭＳ Ｐ明朝" pitchFamily="18" charset="-128"/>
                <a:cs typeface="+mn-cs"/>
              </a:rPr>
              <a:t>ご連絡を前提とした発表者への情報提供や、当協議会主催のイベントのご案内に利用させていただくことがありますのでご了承ください。</a:t>
            </a:r>
          </a:p>
        </p:txBody>
      </p:sp>
      <p:sp>
        <p:nvSpPr>
          <p:cNvPr id="2" name="テキスト ボックス 1">
            <a:extLst>
              <a:ext uri="{FF2B5EF4-FFF2-40B4-BE49-F238E27FC236}">
                <a16:creationId xmlns:a16="http://schemas.microsoft.com/office/drawing/2014/main" id="{8FE3FC4C-8BA0-49BB-B73B-1DA2D90BBD25}"/>
              </a:ext>
            </a:extLst>
          </p:cNvPr>
          <p:cNvSpPr txBox="1"/>
          <p:nvPr/>
        </p:nvSpPr>
        <p:spPr>
          <a:xfrm>
            <a:off x="3508193" y="7833418"/>
            <a:ext cx="3183749" cy="246221"/>
          </a:xfrm>
          <a:prstGeom prst="rect">
            <a:avLst/>
          </a:prstGeom>
          <a:noFill/>
        </p:spPr>
        <p:txBody>
          <a:bodyPr wrap="square" rtlCol="0">
            <a:spAutoFit/>
          </a:bodyPr>
          <a:lstStyle/>
          <a:p>
            <a:pPr marL="92075" marR="0" lvl="0" indent="-92075" algn="r" defTabSz="914400" rtl="0" eaLnBrk="1" fontAlgn="auto" latinLnBrk="0" hangingPunct="1">
              <a:lnSpc>
                <a:spcPct val="100000"/>
              </a:lnSpc>
              <a:spcBef>
                <a:spcPts val="0"/>
              </a:spcBef>
              <a:spcAft>
                <a:spcPts val="0"/>
              </a:spcAft>
              <a:buClrTx/>
              <a:buSzTx/>
              <a:buFontTx/>
              <a:buNone/>
              <a:tabLst/>
              <a:defRPr/>
            </a:pPr>
            <a:r>
              <a:rPr kumimoji="1" lang="en-US" altLang="ja-JP" sz="10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a:t>
            </a:r>
            <a:r>
              <a:rPr kumimoji="1" lang="ja-JP" altLang="en-US" sz="1000" b="1" i="0" u="sng" strike="noStrike" kern="12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rPr>
              <a:t>本申込書ではオンライン参加の申込はできません。　</a:t>
            </a:r>
          </a:p>
        </p:txBody>
      </p:sp>
      <p:sp>
        <p:nvSpPr>
          <p:cNvPr id="7" name="テキスト ボックス 6">
            <a:extLst>
              <a:ext uri="{FF2B5EF4-FFF2-40B4-BE49-F238E27FC236}">
                <a16:creationId xmlns:a16="http://schemas.microsoft.com/office/drawing/2014/main" id="{A09C4BEA-AEB7-4A20-AEB4-EF1E83C48A14}"/>
              </a:ext>
            </a:extLst>
          </p:cNvPr>
          <p:cNvSpPr txBox="1"/>
          <p:nvPr/>
        </p:nvSpPr>
        <p:spPr>
          <a:xfrm>
            <a:off x="416889" y="2341400"/>
            <a:ext cx="6253820" cy="788357"/>
          </a:xfrm>
          <a:prstGeom prst="rect">
            <a:avLst/>
          </a:prstGeom>
          <a:noFill/>
        </p:spPr>
        <p:txBody>
          <a:bodyPr wrap="square" rtlCol="0">
            <a:spAutoFit/>
          </a:bodyPr>
          <a:lstStyle/>
          <a:p>
            <a:pPr>
              <a:lnSpc>
                <a:spcPts val="1900"/>
              </a:lnSpc>
            </a:pPr>
            <a:r>
              <a:rPr kumimoji="1" lang="en-US" altLang="ja-JP" sz="1200" b="1" dirty="0"/>
              <a:t>【</a:t>
            </a:r>
            <a:r>
              <a:rPr kumimoji="1" lang="ja-JP" altLang="en-US" sz="1200" b="1" dirty="0"/>
              <a:t>会場参加の皆さまへ</a:t>
            </a:r>
            <a:r>
              <a:rPr kumimoji="1" lang="en-US" altLang="ja-JP" sz="1200" b="1" dirty="0"/>
              <a:t>】 </a:t>
            </a:r>
          </a:p>
          <a:p>
            <a:pPr>
              <a:lnSpc>
                <a:spcPts val="1900"/>
              </a:lnSpc>
            </a:pPr>
            <a:r>
              <a:rPr kumimoji="1" lang="ja-JP" altLang="en-US" sz="1200" b="1" dirty="0">
                <a:latin typeface="+mn-ea"/>
              </a:rPr>
              <a:t>●手洗い・手指消毒の徹底をお願いいたします。手指用消毒液は館内入口等に設置してお</a:t>
            </a:r>
            <a:endParaRPr kumimoji="1" lang="en-US" altLang="ja-JP" sz="1200" b="1" dirty="0">
              <a:latin typeface="+mn-ea"/>
            </a:endParaRPr>
          </a:p>
          <a:p>
            <a:pPr>
              <a:lnSpc>
                <a:spcPts val="1900"/>
              </a:lnSpc>
            </a:pPr>
            <a:r>
              <a:rPr lang="ja-JP" altLang="en-US" sz="1200" b="1" dirty="0">
                <a:latin typeface="+mn-ea"/>
              </a:rPr>
              <a:t>　</a:t>
            </a:r>
            <a:r>
              <a:rPr kumimoji="1" lang="ja-JP" altLang="en-US" sz="1200" b="1" dirty="0">
                <a:latin typeface="+mn-ea"/>
              </a:rPr>
              <a:t>りますので、入館前に必ずご利用ください。また、マスクのご着用を推奨いたします。</a:t>
            </a:r>
          </a:p>
        </p:txBody>
      </p:sp>
      <p:pic>
        <p:nvPicPr>
          <p:cNvPr id="24" name="Picture 9" descr="S:\現用(20140420現在)\★九州NBC基本資料類\ロゴ\九州ＮＢＣロゴマーク・オリジナル.jpg">
            <a:extLst>
              <a:ext uri="{FF2B5EF4-FFF2-40B4-BE49-F238E27FC236}">
                <a16:creationId xmlns:a16="http://schemas.microsoft.com/office/drawing/2014/main" id="{319B68BC-78DE-40BD-A6C4-2F43B745C155}"/>
              </a:ext>
            </a:extLst>
          </p:cNvPr>
          <p:cNvPicPr>
            <a:picLocks noChangeAspect="1" noChangeArrowheads="1"/>
          </p:cNvPicPr>
          <p:nvPr/>
        </p:nvPicPr>
        <p:blipFill>
          <a:blip r:embed="rId3" cstate="print"/>
          <a:srcRect/>
          <a:stretch>
            <a:fillRect/>
          </a:stretch>
        </p:blipFill>
        <p:spPr bwMode="auto">
          <a:xfrm>
            <a:off x="5752100" y="678368"/>
            <a:ext cx="644508" cy="281118"/>
          </a:xfrm>
          <a:prstGeom prst="rect">
            <a:avLst/>
          </a:prstGeom>
          <a:noFill/>
        </p:spPr>
      </p:pic>
      <p:sp>
        <p:nvSpPr>
          <p:cNvPr id="25" name="正方形/長方形 24">
            <a:extLst>
              <a:ext uri="{FF2B5EF4-FFF2-40B4-BE49-F238E27FC236}">
                <a16:creationId xmlns:a16="http://schemas.microsoft.com/office/drawing/2014/main" id="{0384E66E-D7B2-4B58-94FC-85CC9389C187}"/>
              </a:ext>
            </a:extLst>
          </p:cNvPr>
          <p:cNvSpPr/>
          <p:nvPr/>
        </p:nvSpPr>
        <p:spPr>
          <a:xfrm>
            <a:off x="5183337" y="632421"/>
            <a:ext cx="644509" cy="308520"/>
          </a:xfrm>
          <a:prstGeom prst="rect">
            <a:avLst/>
          </a:prstGeom>
        </p:spPr>
        <p:txBody>
          <a:bodyPr wrap="square">
            <a:spAutoFit/>
          </a:bodyPr>
          <a:lstStyle/>
          <a:p>
            <a:pPr fontAlgn="base">
              <a:spcBef>
                <a:spcPct val="0"/>
              </a:spcBef>
              <a:spcAft>
                <a:spcPct val="0"/>
              </a:spcAft>
            </a:pPr>
            <a:r>
              <a:rPr lang="ja-JP" altLang="en-US" sz="1400" dirty="0">
                <a:solidFill>
                  <a:schemeClr val="tx1">
                    <a:lumMod val="65000"/>
                    <a:lumOff val="35000"/>
                  </a:schemeClr>
                </a:solidFill>
                <a:latin typeface="HGｺﾞｼｯｸE" pitchFamily="49" charset="-128"/>
                <a:ea typeface="HGｺﾞｼｯｸE" pitchFamily="49" charset="-128"/>
                <a:cs typeface="メイリオ" pitchFamily="50" charset="-128"/>
              </a:rPr>
              <a:t>主催 　　　　　　</a:t>
            </a:r>
            <a:endParaRPr lang="en-US" altLang="ja-JP" sz="1400" dirty="0">
              <a:solidFill>
                <a:schemeClr val="tx1">
                  <a:lumMod val="65000"/>
                  <a:lumOff val="35000"/>
                </a:schemeClr>
              </a:solidFill>
              <a:latin typeface="HGｺﾞｼｯｸE" pitchFamily="49" charset="-128"/>
              <a:ea typeface="HGｺﾞｼｯｸE" pitchFamily="49" charset="-128"/>
              <a:cs typeface="メイリオ" pitchFamily="50" charset="-128"/>
            </a:endParaRPr>
          </a:p>
        </p:txBody>
      </p:sp>
      <p:pic>
        <p:nvPicPr>
          <p:cNvPr id="26" name="Picture 2" descr="一般社団法人九州経済連合会">
            <a:extLst>
              <a:ext uri="{FF2B5EF4-FFF2-40B4-BE49-F238E27FC236}">
                <a16:creationId xmlns:a16="http://schemas.microsoft.com/office/drawing/2014/main" id="{1A43BE06-6667-49CB-A433-59FC0311299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4926" y="1242099"/>
            <a:ext cx="1143110" cy="324442"/>
          </a:xfrm>
          <a:prstGeom prst="rect">
            <a:avLst/>
          </a:prstGeom>
          <a:noFill/>
          <a:extLst>
            <a:ext uri="{909E8E84-426E-40DD-AFC4-6F175D3DCCD1}">
              <a14:hiddenFill xmlns:a14="http://schemas.microsoft.com/office/drawing/2010/main">
                <a:solidFill>
                  <a:srgbClr val="FFFFFF"/>
                </a:solidFill>
              </a14:hiddenFill>
            </a:ext>
          </a:extLst>
        </p:spPr>
      </p:pic>
      <p:sp>
        <p:nvSpPr>
          <p:cNvPr id="27" name="正方形/長方形 26">
            <a:extLst>
              <a:ext uri="{FF2B5EF4-FFF2-40B4-BE49-F238E27FC236}">
                <a16:creationId xmlns:a16="http://schemas.microsoft.com/office/drawing/2014/main" id="{344E3416-92BC-463A-8EF7-D43611260064}"/>
              </a:ext>
            </a:extLst>
          </p:cNvPr>
          <p:cNvSpPr/>
          <p:nvPr/>
        </p:nvSpPr>
        <p:spPr>
          <a:xfrm>
            <a:off x="5197144" y="953438"/>
            <a:ext cx="752704" cy="310096"/>
          </a:xfrm>
          <a:prstGeom prst="rect">
            <a:avLst/>
          </a:prstGeom>
        </p:spPr>
        <p:txBody>
          <a:bodyPr wrap="square">
            <a:spAutoFit/>
          </a:bodyPr>
          <a:lstStyle/>
          <a:p>
            <a:pPr fontAlgn="base">
              <a:spcBef>
                <a:spcPct val="0"/>
              </a:spcBef>
              <a:spcAft>
                <a:spcPct val="0"/>
              </a:spcAft>
            </a:pPr>
            <a:r>
              <a:rPr lang="ja-JP" altLang="en-US" sz="1400" dirty="0">
                <a:solidFill>
                  <a:schemeClr val="tx1">
                    <a:lumMod val="65000"/>
                    <a:lumOff val="35000"/>
                  </a:schemeClr>
                </a:solidFill>
                <a:latin typeface="HGｺﾞｼｯｸE" pitchFamily="49" charset="-128"/>
                <a:ea typeface="HGｺﾞｼｯｸE" pitchFamily="49" charset="-128"/>
                <a:cs typeface="メイリオ" pitchFamily="50" charset="-128"/>
              </a:rPr>
              <a:t>後援 </a:t>
            </a:r>
            <a:endParaRPr lang="en-US" altLang="ja-JP" sz="1400" dirty="0">
              <a:solidFill>
                <a:schemeClr val="tx1">
                  <a:lumMod val="65000"/>
                  <a:lumOff val="35000"/>
                </a:schemeClr>
              </a:solidFill>
              <a:latin typeface="HGｺﾞｼｯｸE" pitchFamily="49" charset="-128"/>
              <a:ea typeface="HGｺﾞｼｯｸE" pitchFamily="49" charset="-128"/>
              <a:cs typeface="メイリオ" pitchFamily="50" charset="-128"/>
            </a:endParaRPr>
          </a:p>
        </p:txBody>
      </p:sp>
      <p:pic>
        <p:nvPicPr>
          <p:cNvPr id="28" name="図 27">
            <a:extLst>
              <a:ext uri="{FF2B5EF4-FFF2-40B4-BE49-F238E27FC236}">
                <a16:creationId xmlns:a16="http://schemas.microsoft.com/office/drawing/2014/main" id="{FFB4D772-92FC-4A14-A4EF-45DE3D13F0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98694" y="1582061"/>
            <a:ext cx="1243727" cy="324442"/>
          </a:xfrm>
          <a:prstGeom prst="rect">
            <a:avLst/>
          </a:prstGeom>
        </p:spPr>
      </p:pic>
      <p:sp>
        <p:nvSpPr>
          <p:cNvPr id="29" name="角丸四角形 2">
            <a:extLst>
              <a:ext uri="{FF2B5EF4-FFF2-40B4-BE49-F238E27FC236}">
                <a16:creationId xmlns:a16="http://schemas.microsoft.com/office/drawing/2014/main" id="{64BD4A1A-0613-49E1-84CA-0FF44EACAFD9}"/>
              </a:ext>
            </a:extLst>
          </p:cNvPr>
          <p:cNvSpPr/>
          <p:nvPr/>
        </p:nvSpPr>
        <p:spPr>
          <a:xfrm>
            <a:off x="5159166" y="557185"/>
            <a:ext cx="1421357" cy="1380157"/>
          </a:xfrm>
          <a:prstGeom prst="roundRect">
            <a:avLst>
              <a:gd name="adj" fmla="val 7237"/>
            </a:avLst>
          </a:prstGeom>
          <a:noFill/>
          <a:ln w="28575">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a:extLst>
              <a:ext uri="{FF2B5EF4-FFF2-40B4-BE49-F238E27FC236}">
                <a16:creationId xmlns:a16="http://schemas.microsoft.com/office/drawing/2014/main" id="{7AF07BDD-4755-46A9-91B6-C05AFE0B4307}"/>
              </a:ext>
            </a:extLst>
          </p:cNvPr>
          <p:cNvSpPr txBox="1"/>
          <p:nvPr/>
        </p:nvSpPr>
        <p:spPr>
          <a:xfrm>
            <a:off x="313224" y="397166"/>
            <a:ext cx="6796236" cy="1711238"/>
          </a:xfrm>
          <a:prstGeom prst="rect">
            <a:avLst/>
          </a:prstGeom>
          <a:noFill/>
          <a:ln>
            <a:noFill/>
          </a:ln>
        </p:spPr>
        <p:txBody>
          <a:bodyPr wrap="square" lIns="0" rIns="0" rtlCol="0">
            <a:noAutofit/>
          </a:bodyPr>
          <a:lstStyle/>
          <a:p>
            <a:pPr>
              <a:lnSpc>
                <a:spcPts val="2000"/>
              </a:lnSpc>
              <a:spcBef>
                <a:spcPts val="600"/>
              </a:spcBef>
              <a:tabLst>
                <a:tab pos="4305300" algn="l"/>
              </a:tabLst>
            </a:pP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■申込方法</a:t>
            </a:r>
            <a:r>
              <a:rPr lang="zh-CN"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当会ホームページから申込み下さい。</a:t>
            </a:r>
            <a:endPar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2000"/>
              </a:lnSpc>
              <a:tabLst>
                <a:tab pos="4305300" algn="l"/>
              </a:tabLst>
            </a:pP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en-US" altLang="ja-JP" sz="1400" u="sng" dirty="0">
                <a:solidFill>
                  <a:schemeClr val="tx1">
                    <a:lumMod val="65000"/>
                    <a:lumOff val="35000"/>
                  </a:schemeClr>
                </a:solidFill>
                <a:latin typeface="HGPｺﾞｼｯｸE" panose="020B0900000000000000" pitchFamily="50" charset="-128"/>
                <a:ea typeface="HGPｺﾞｼｯｸE" panose="020B0900000000000000" pitchFamily="50" charset="-128"/>
              </a:rPr>
              <a:t>https://qshu-nbc.or.jp/event/</a:t>
            </a: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endPar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2000"/>
              </a:lnSpc>
              <a:tabLst>
                <a:tab pos="4305300" algn="l"/>
              </a:tabLst>
            </a:pP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ja-JP" altLang="en-US" sz="1400" u="sng" dirty="0">
                <a:solidFill>
                  <a:srgbClr val="FF0000"/>
                </a:solidFill>
                <a:latin typeface="HGPｺﾞｼｯｸE" panose="020B0900000000000000" pitchFamily="50" charset="-128"/>
                <a:ea typeface="HGPｺﾞｼｯｸE" panose="020B0900000000000000" pitchFamily="50" charset="-128"/>
              </a:rPr>
              <a:t>会場参加の方のみ</a:t>
            </a: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下段の申込書</a:t>
            </a:r>
            <a:endPar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2000"/>
              </a:lnSpc>
              <a:tabLst>
                <a:tab pos="4305300" algn="l"/>
              </a:tabLst>
            </a:pP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          　　　 による</a:t>
            </a:r>
            <a:r>
              <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rPr>
              <a:t>FAX</a:t>
            </a: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申込みも可能です。</a:t>
            </a:r>
            <a:endPar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2000"/>
              </a:lnSpc>
              <a:tabLst>
                <a:tab pos="4305300" algn="l"/>
              </a:tabLst>
            </a:pP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　　　　　     　</a:t>
            </a:r>
            <a:r>
              <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お問合せ先）</a:t>
            </a:r>
            <a:r>
              <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rPr>
              <a:t>TEL</a:t>
            </a:r>
            <a:r>
              <a:rPr lang="ja-JP"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a:t>
            </a:r>
            <a:r>
              <a:rPr lang="en-US" altLang="zh-CN" sz="1400" dirty="0">
                <a:solidFill>
                  <a:schemeClr val="tx1">
                    <a:lumMod val="65000"/>
                    <a:lumOff val="35000"/>
                  </a:schemeClr>
                </a:solidFill>
                <a:latin typeface="HGPｺﾞｼｯｸE" panose="020B0900000000000000" pitchFamily="50" charset="-128"/>
                <a:ea typeface="HGPｺﾞｼｯｸE" panose="020B0900000000000000" pitchFamily="50" charset="-128"/>
              </a:rPr>
              <a:t>(092)833-3097</a:t>
            </a:r>
            <a:endParaRPr lang="en-US" altLang="ja-JP" sz="1400" dirty="0">
              <a:solidFill>
                <a:schemeClr val="tx1">
                  <a:lumMod val="65000"/>
                  <a:lumOff val="35000"/>
                </a:schemeClr>
              </a:solidFill>
              <a:latin typeface="HGPｺﾞｼｯｸE" panose="020B0900000000000000" pitchFamily="50" charset="-128"/>
              <a:ea typeface="HGPｺﾞｼｯｸE" panose="020B0900000000000000" pitchFamily="50" charset="-128"/>
            </a:endParaRPr>
          </a:p>
          <a:p>
            <a:pPr>
              <a:lnSpc>
                <a:spcPts val="1800"/>
              </a:lnSpc>
              <a:spcBef>
                <a:spcPts val="600"/>
              </a:spcBef>
              <a:tabLst>
                <a:tab pos="4305300" algn="l"/>
              </a:tabLst>
            </a:pPr>
            <a:r>
              <a:rPr lang="zh-CN" altLang="en-US" sz="1400" dirty="0">
                <a:solidFill>
                  <a:schemeClr val="tx1">
                    <a:lumMod val="65000"/>
                    <a:lumOff val="35000"/>
                  </a:schemeClr>
                </a:solidFill>
                <a:latin typeface="HGPｺﾞｼｯｸE" panose="020B0900000000000000" pitchFamily="50" charset="-128"/>
                <a:ea typeface="HGPｺﾞｼｯｸE" panose="020B0900000000000000" pitchFamily="50" charset="-128"/>
              </a:rPr>
              <a:t>■参加申込期限：</a:t>
            </a:r>
            <a:r>
              <a:rPr lang="en-US" altLang="ja-JP" sz="1400" dirty="0">
                <a:solidFill>
                  <a:srgbClr val="FF0000"/>
                </a:solidFill>
                <a:latin typeface="HGPｺﾞｼｯｸE" panose="020B0900000000000000" pitchFamily="50" charset="-128"/>
                <a:ea typeface="HGPｺﾞｼｯｸE" panose="020B0900000000000000" pitchFamily="50" charset="-128"/>
              </a:rPr>
              <a:t>2023</a:t>
            </a:r>
            <a:r>
              <a:rPr lang="zh-CN" altLang="en-US" sz="1400" dirty="0">
                <a:solidFill>
                  <a:srgbClr val="FF0000"/>
                </a:solidFill>
                <a:latin typeface="HGPｺﾞｼｯｸE" panose="020B0900000000000000" pitchFamily="50" charset="-128"/>
                <a:ea typeface="HGPｺﾞｼｯｸE" panose="020B0900000000000000" pitchFamily="50" charset="-128"/>
              </a:rPr>
              <a:t>年</a:t>
            </a:r>
            <a:r>
              <a:rPr lang="en-US" altLang="zh-CN" sz="1400" dirty="0">
                <a:solidFill>
                  <a:srgbClr val="FF0000"/>
                </a:solidFill>
                <a:latin typeface="HGPｺﾞｼｯｸE" panose="020B0900000000000000" pitchFamily="50" charset="-128"/>
                <a:ea typeface="HGPｺﾞｼｯｸE" panose="020B0900000000000000" pitchFamily="50" charset="-128"/>
              </a:rPr>
              <a:t>8</a:t>
            </a:r>
            <a:r>
              <a:rPr lang="zh-CN" altLang="en-US" sz="1400" dirty="0">
                <a:solidFill>
                  <a:srgbClr val="FF0000"/>
                </a:solidFill>
                <a:latin typeface="HGPｺﾞｼｯｸE" panose="020B0900000000000000" pitchFamily="50" charset="-128"/>
                <a:ea typeface="HGPｺﾞｼｯｸE" panose="020B0900000000000000" pitchFamily="50" charset="-128"/>
              </a:rPr>
              <a:t>月</a:t>
            </a:r>
            <a:r>
              <a:rPr lang="en-US" altLang="zh-CN" sz="1400" dirty="0">
                <a:solidFill>
                  <a:srgbClr val="FF0000"/>
                </a:solidFill>
                <a:latin typeface="HGPｺﾞｼｯｸE" panose="020B0900000000000000" pitchFamily="50" charset="-128"/>
                <a:ea typeface="HGPｺﾞｼｯｸE" panose="020B0900000000000000" pitchFamily="50" charset="-128"/>
              </a:rPr>
              <a:t>24</a:t>
            </a:r>
            <a:r>
              <a:rPr lang="zh-CN" altLang="en-US" sz="1400" dirty="0">
                <a:solidFill>
                  <a:srgbClr val="FF0000"/>
                </a:solidFill>
                <a:latin typeface="HGPｺﾞｼｯｸE" panose="020B0900000000000000" pitchFamily="50" charset="-128"/>
                <a:ea typeface="HGPｺﾞｼｯｸE" panose="020B0900000000000000" pitchFamily="50" charset="-128"/>
              </a:rPr>
              <a:t>日（</a:t>
            </a:r>
            <a:r>
              <a:rPr lang="ja-JP" altLang="en-US" sz="1400" dirty="0">
                <a:solidFill>
                  <a:srgbClr val="FF0000"/>
                </a:solidFill>
                <a:latin typeface="HGPｺﾞｼｯｸE" panose="020B0900000000000000" pitchFamily="50" charset="-128"/>
                <a:ea typeface="HGPｺﾞｼｯｸE" panose="020B0900000000000000" pitchFamily="50" charset="-128"/>
              </a:rPr>
              <a:t>木</a:t>
            </a:r>
            <a:r>
              <a:rPr lang="zh-CN" altLang="en-US" sz="1400" dirty="0">
                <a:solidFill>
                  <a:srgbClr val="FF0000"/>
                </a:solidFill>
                <a:latin typeface="HGPｺﾞｼｯｸE" panose="020B0900000000000000" pitchFamily="50" charset="-128"/>
                <a:ea typeface="HGPｺﾞｼｯｸE" panose="020B0900000000000000" pitchFamily="50" charset="-128"/>
              </a:rPr>
              <a:t>）</a:t>
            </a:r>
            <a:endParaRPr lang="en-US" altLang="zh-CN" sz="1400" dirty="0">
              <a:solidFill>
                <a:srgbClr val="FF0000"/>
              </a:solidFill>
              <a:latin typeface="HGPｺﾞｼｯｸE" panose="020B0900000000000000" pitchFamily="50" charset="-128"/>
              <a:ea typeface="HGPｺﾞｼｯｸE" panose="020B0900000000000000" pitchFamily="50" charset="-128"/>
            </a:endParaRPr>
          </a:p>
          <a:p>
            <a:pPr>
              <a:lnSpc>
                <a:spcPts val="1800"/>
              </a:lnSpc>
              <a:spcBef>
                <a:spcPts val="600"/>
              </a:spcBef>
              <a:tabLst>
                <a:tab pos="4305300" algn="l"/>
              </a:tabLst>
            </a:pPr>
            <a:endParaRPr lang="zh-CN" altLang="en-US" dirty="0">
              <a:solidFill>
                <a:srgbClr val="FF0000"/>
              </a:solidFill>
              <a:latin typeface="HGPｺﾞｼｯｸE" panose="020B0900000000000000" pitchFamily="50" charset="-128"/>
              <a:ea typeface="HGPｺﾞｼｯｸE" panose="020B0900000000000000" pitchFamily="50" charset="-128"/>
            </a:endParaRPr>
          </a:p>
          <a:p>
            <a:pPr>
              <a:lnSpc>
                <a:spcPts val="1800"/>
              </a:lnSpc>
              <a:tabLst>
                <a:tab pos="4305300" algn="l"/>
              </a:tabLst>
            </a:pPr>
            <a:endParaRPr lang="en-US" altLang="ja-JP" dirty="0">
              <a:solidFill>
                <a:schemeClr val="tx1">
                  <a:lumMod val="65000"/>
                  <a:lumOff val="35000"/>
                </a:schemeClr>
              </a:solidFill>
              <a:latin typeface="HGPｺﾞｼｯｸE" panose="020B0900000000000000" pitchFamily="50" charset="-128"/>
              <a:ea typeface="HGPｺﾞｼｯｸE" panose="020B0900000000000000" pitchFamily="50" charset="-128"/>
            </a:endParaRPr>
          </a:p>
        </p:txBody>
      </p:sp>
      <p:pic>
        <p:nvPicPr>
          <p:cNvPr id="31" name="図 30">
            <a:extLst>
              <a:ext uri="{FF2B5EF4-FFF2-40B4-BE49-F238E27FC236}">
                <a16:creationId xmlns:a16="http://schemas.microsoft.com/office/drawing/2014/main" id="{F2882805-F123-4264-A71A-22682CD55FBB}"/>
              </a:ext>
            </a:extLst>
          </p:cNvPr>
          <p:cNvPicPr>
            <a:picLocks noChangeAspect="1"/>
          </p:cNvPicPr>
          <p:nvPr/>
        </p:nvPicPr>
        <p:blipFill>
          <a:blip r:embed="rId6"/>
          <a:stretch>
            <a:fillRect/>
          </a:stretch>
        </p:blipFill>
        <p:spPr>
          <a:xfrm>
            <a:off x="-3" y="-5375"/>
            <a:ext cx="6858000" cy="318480"/>
          </a:xfrm>
          <a:prstGeom prst="rect">
            <a:avLst/>
          </a:prstGeom>
        </p:spPr>
      </p:pic>
      <p:sp>
        <p:nvSpPr>
          <p:cNvPr id="20" name="テキスト ボックス 19">
            <a:extLst>
              <a:ext uri="{FF2B5EF4-FFF2-40B4-BE49-F238E27FC236}">
                <a16:creationId xmlns:a16="http://schemas.microsoft.com/office/drawing/2014/main" id="{3D0B26A7-2871-4320-A1DF-255615B28BFD}"/>
              </a:ext>
            </a:extLst>
          </p:cNvPr>
          <p:cNvSpPr txBox="1"/>
          <p:nvPr/>
        </p:nvSpPr>
        <p:spPr>
          <a:xfrm>
            <a:off x="434422" y="3228719"/>
            <a:ext cx="6372872" cy="1032014"/>
          </a:xfrm>
          <a:prstGeom prst="rect">
            <a:avLst/>
          </a:prstGeom>
          <a:noFill/>
        </p:spPr>
        <p:txBody>
          <a:bodyPr wrap="square" rtlCol="0">
            <a:spAutoFit/>
          </a:bodyPr>
          <a:lstStyle/>
          <a:p>
            <a:pPr>
              <a:lnSpc>
                <a:spcPts val="1900"/>
              </a:lnSpc>
            </a:pPr>
            <a:r>
              <a:rPr kumimoji="1" lang="en-US" altLang="ja-JP" sz="1200" b="1" dirty="0"/>
              <a:t>【</a:t>
            </a:r>
            <a:r>
              <a:rPr kumimoji="1" lang="ja-JP" altLang="en-US" sz="1200" b="1" dirty="0"/>
              <a:t>オンライン参加の皆さまへ</a:t>
            </a:r>
            <a:r>
              <a:rPr kumimoji="1" lang="en-US" altLang="ja-JP" sz="1200" b="1" dirty="0"/>
              <a:t>】 </a:t>
            </a:r>
          </a:p>
          <a:p>
            <a:pPr>
              <a:lnSpc>
                <a:spcPts val="1900"/>
              </a:lnSpc>
            </a:pPr>
            <a:r>
              <a:rPr kumimoji="1" lang="ja-JP" altLang="en-US" sz="1200" b="1" dirty="0">
                <a:latin typeface="+mn-ea"/>
              </a:rPr>
              <a:t>●前々日までに</a:t>
            </a:r>
            <a:r>
              <a:rPr lang="ja-JP" altLang="en-US" sz="1200" b="1" dirty="0">
                <a:latin typeface="+mn-ea"/>
              </a:rPr>
              <a:t>ＺＯＯＭ</a:t>
            </a:r>
            <a:r>
              <a:rPr kumimoji="1" lang="ja-JP" altLang="en-US" sz="1200" b="1" dirty="0">
                <a:latin typeface="+mn-ea"/>
              </a:rPr>
              <a:t>アドレスをメールにてお送りします。前日時点で届いていない場合は、</a:t>
            </a:r>
            <a:endParaRPr kumimoji="1" lang="en-US" altLang="ja-JP" sz="1200" b="1" dirty="0">
              <a:latin typeface="+mn-ea"/>
            </a:endParaRPr>
          </a:p>
          <a:p>
            <a:pPr>
              <a:lnSpc>
                <a:spcPts val="1900"/>
              </a:lnSpc>
            </a:pPr>
            <a:r>
              <a:rPr lang="ja-JP" altLang="en-US" sz="1200" b="1" dirty="0">
                <a:latin typeface="+mn-ea"/>
              </a:rPr>
              <a:t>　　</a:t>
            </a:r>
            <a:r>
              <a:rPr kumimoji="1" lang="ja-JP" altLang="en-US" sz="1200" b="1" dirty="0">
                <a:latin typeface="+mn-ea"/>
              </a:rPr>
              <a:t>開催当日の１２時までに、メールにて当会（</a:t>
            </a:r>
            <a:r>
              <a:rPr kumimoji="1" lang="en-US" altLang="ja-JP" sz="1200" b="1" dirty="0">
                <a:latin typeface="+mn-ea"/>
              </a:rPr>
              <a:t>ap-qshue@qshu-nbc.or.jp</a:t>
            </a:r>
            <a:r>
              <a:rPr kumimoji="1" lang="ja-JP" altLang="en-US" sz="1200" b="1" dirty="0">
                <a:latin typeface="+mn-ea"/>
              </a:rPr>
              <a:t>）までお知らせ下さい。</a:t>
            </a:r>
            <a:endParaRPr kumimoji="1" lang="en-US" altLang="ja-JP" sz="1200" b="1" dirty="0">
              <a:latin typeface="+mn-ea"/>
            </a:endParaRPr>
          </a:p>
          <a:p>
            <a:pPr>
              <a:lnSpc>
                <a:spcPts val="1900"/>
              </a:lnSpc>
            </a:pPr>
            <a:r>
              <a:rPr lang="ja-JP" altLang="en-US" sz="1200" b="1" dirty="0">
                <a:latin typeface="+mn-ea"/>
              </a:rPr>
              <a:t>●</a:t>
            </a:r>
            <a:r>
              <a:rPr kumimoji="1" lang="ja-JP" altLang="en-US" sz="1200" b="1" dirty="0">
                <a:latin typeface="+mn-ea"/>
              </a:rPr>
              <a:t>当日は、未接続の方がいらっしゃっても定刻通り開始致します。</a:t>
            </a:r>
            <a:endParaRPr kumimoji="1" lang="en-US" altLang="ja-JP" sz="1200" b="1" dirty="0">
              <a:latin typeface="+mn-ea"/>
            </a:endParaRPr>
          </a:p>
        </p:txBody>
      </p:sp>
      <p:pic>
        <p:nvPicPr>
          <p:cNvPr id="10" name="図 9">
            <a:extLst>
              <a:ext uri="{FF2B5EF4-FFF2-40B4-BE49-F238E27FC236}">
                <a16:creationId xmlns:a16="http://schemas.microsoft.com/office/drawing/2014/main" id="{A631213F-4A31-5227-9115-0BC76E202AF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26786" y="791720"/>
            <a:ext cx="951873" cy="951873"/>
          </a:xfrm>
          <a:prstGeom prst="rect">
            <a:avLst/>
          </a:prstGeom>
        </p:spPr>
      </p:pic>
      <p:sp>
        <p:nvSpPr>
          <p:cNvPr id="6" name="四角形: 角を丸くする 5">
            <a:extLst>
              <a:ext uri="{FF2B5EF4-FFF2-40B4-BE49-F238E27FC236}">
                <a16:creationId xmlns:a16="http://schemas.microsoft.com/office/drawing/2014/main" id="{B61364B3-2EFA-605E-5259-819C8DEED0C0}"/>
              </a:ext>
            </a:extLst>
          </p:cNvPr>
          <p:cNvSpPr/>
          <p:nvPr/>
        </p:nvSpPr>
        <p:spPr>
          <a:xfrm>
            <a:off x="360763" y="4541790"/>
            <a:ext cx="6159323" cy="2954542"/>
          </a:xfrm>
          <a:prstGeom prst="roundRect">
            <a:avLst/>
          </a:prstGeom>
          <a:solidFill>
            <a:schemeClr val="accent6">
              <a:lumMod val="20000"/>
              <a:lumOff val="80000"/>
            </a:schemeClr>
          </a:solidFill>
          <a:ln>
            <a:solidFill>
              <a:srgbClr val="00B6F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29822F8-FF5A-48DD-25FE-AD0F36F0D311}"/>
              </a:ext>
            </a:extLst>
          </p:cNvPr>
          <p:cNvSpPr txBox="1"/>
          <p:nvPr/>
        </p:nvSpPr>
        <p:spPr>
          <a:xfrm>
            <a:off x="550657" y="4763105"/>
            <a:ext cx="5906615" cy="2442528"/>
          </a:xfrm>
          <a:prstGeom prst="rect">
            <a:avLst/>
          </a:prstGeom>
          <a:noFill/>
        </p:spPr>
        <p:txBody>
          <a:bodyPr wrap="square" rtlCol="0">
            <a:spAutoFit/>
          </a:bodyPr>
          <a:lstStyle/>
          <a:p>
            <a:pPr algn="ctr"/>
            <a:r>
              <a:rPr kumimoji="1" lang="ja-JP" altLang="en-US" sz="1600" b="1" dirty="0">
                <a:latin typeface="ＭＳ Ｐゴシック" panose="020B0600070205080204" pitchFamily="50" charset="-128"/>
                <a:ea typeface="ＭＳ Ｐゴシック" panose="020B0600070205080204" pitchFamily="50" charset="-128"/>
              </a:rPr>
              <a:t>ベンチャープラザ二月会</a:t>
            </a:r>
            <a:r>
              <a:rPr lang="ja-JP" altLang="en-US" sz="1600" b="1" dirty="0">
                <a:latin typeface="ＭＳ Ｐゴシック" panose="020B0600070205080204" pitchFamily="50" charset="-128"/>
                <a:ea typeface="ＭＳ Ｐゴシック" panose="020B0600070205080204" pitchFamily="50" charset="-128"/>
              </a:rPr>
              <a:t>（</a:t>
            </a:r>
            <a:r>
              <a:rPr kumimoji="1" lang="ja-JP" altLang="en-US" sz="1600" b="1" dirty="0">
                <a:latin typeface="ＭＳ Ｐゴシック" panose="020B0600070205080204" pitchFamily="50" charset="-128"/>
                <a:ea typeface="ＭＳ Ｐゴシック" panose="020B0600070205080204" pitchFamily="50" charset="-128"/>
              </a:rPr>
              <a:t>にげつかい）について</a:t>
            </a:r>
            <a:endParaRPr kumimoji="1" lang="en-US" altLang="ja-JP" sz="1600" b="1" dirty="0">
              <a:latin typeface="ＭＳ Ｐゴシック" panose="020B0600070205080204" pitchFamily="50" charset="-128"/>
              <a:ea typeface="ＭＳ Ｐゴシック" panose="020B0600070205080204" pitchFamily="50" charset="-128"/>
            </a:endParaRPr>
          </a:p>
          <a:p>
            <a:pPr algn="ctr"/>
            <a:endParaRPr kumimoji="1" lang="ja-JP" altLang="en-US" sz="1400" b="1"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b="1" dirty="0">
                <a:latin typeface="ＭＳ Ｐゴシック" panose="020B0600070205080204" pitchFamily="50" charset="-128"/>
                <a:ea typeface="ＭＳ Ｐゴシック" panose="020B0600070205080204" pitchFamily="50" charset="-128"/>
              </a:rPr>
              <a:t>ベンチャープラザ二月会は</a:t>
            </a:r>
            <a:r>
              <a:rPr lang="ja-JP" altLang="en-US" sz="1400" b="1" dirty="0">
                <a:latin typeface="ＭＳ Ｐゴシック" panose="020B0600070205080204" pitchFamily="50" charset="-128"/>
                <a:ea typeface="ＭＳ Ｐゴシック" panose="020B0600070205080204" pitchFamily="50" charset="-128"/>
              </a:rPr>
              <a:t>（</a:t>
            </a:r>
            <a:r>
              <a:rPr kumimoji="1" lang="ja-JP" altLang="en-US" sz="1400" b="1" dirty="0">
                <a:latin typeface="ＭＳ Ｐゴシック" panose="020B0600070205080204" pitchFamily="50" charset="-128"/>
                <a:ea typeface="ＭＳ Ｐゴシック" panose="020B0600070205080204" pitchFamily="50" charset="-128"/>
              </a:rPr>
              <a:t>一社）九州ニュービジネス協議会（九州ＮＢＣ）のニュービジネス支援委員会が主催するマッチング事業です。</a:t>
            </a:r>
          </a:p>
          <a:p>
            <a:pPr>
              <a:lnSpc>
                <a:spcPct val="150000"/>
              </a:lnSpc>
            </a:pPr>
            <a:r>
              <a:rPr kumimoji="1" lang="ja-JP" altLang="en-US" sz="1400" b="1" dirty="0">
                <a:latin typeface="ＭＳ Ｐゴシック" panose="020B0600070205080204" pitchFamily="50" charset="-128"/>
                <a:ea typeface="ＭＳ Ｐゴシック" panose="020B0600070205080204" pitchFamily="50" charset="-128"/>
              </a:rPr>
              <a:t>九州ＮＢＣでは、年３回第二月曜日に「ベンチャープラザ二月会」を開催して</a:t>
            </a:r>
            <a:endParaRPr kumimoji="1" lang="en-US" altLang="ja-JP" sz="1400" b="1"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b="1" dirty="0">
                <a:latin typeface="ＭＳ Ｐゴシック" panose="020B0600070205080204" pitchFamily="50" charset="-128"/>
                <a:ea typeface="ＭＳ Ｐゴシック" panose="020B0600070205080204" pitchFamily="50" charset="-128"/>
              </a:rPr>
              <a:t>おります。この会では、ベンチャー企業の経営者、金融機関、九州</a:t>
            </a:r>
            <a:r>
              <a:rPr kumimoji="1" lang="en-US" altLang="ja-JP" sz="1400" b="1" dirty="0">
                <a:latin typeface="ＭＳ Ｐゴシック" panose="020B0600070205080204" pitchFamily="50" charset="-128"/>
                <a:ea typeface="ＭＳ Ｐゴシック" panose="020B0600070205080204" pitchFamily="50" charset="-128"/>
              </a:rPr>
              <a:t>NBC</a:t>
            </a:r>
            <a:r>
              <a:rPr kumimoji="1" lang="ja-JP" altLang="en-US" sz="1400" b="1" dirty="0">
                <a:latin typeface="ＭＳ Ｐゴシック" panose="020B0600070205080204" pitchFamily="50" charset="-128"/>
                <a:ea typeface="ＭＳ Ｐゴシック" panose="020B0600070205080204" pitchFamily="50" charset="-128"/>
              </a:rPr>
              <a:t>会員</a:t>
            </a:r>
            <a:endParaRPr kumimoji="1" lang="en-US" altLang="ja-JP" sz="1400" b="1"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b="1" dirty="0">
                <a:latin typeface="ＭＳ Ｐゴシック" panose="020B0600070205080204" pitchFamily="50" charset="-128"/>
                <a:ea typeface="ＭＳ Ｐゴシック" panose="020B0600070205080204" pitchFamily="50" charset="-128"/>
              </a:rPr>
              <a:t>及び行政機関の担当者等多数が参加し、毎回４社程度</a:t>
            </a:r>
            <a:r>
              <a:rPr lang="ja-JP" altLang="en-US" sz="1400" b="1" dirty="0">
                <a:latin typeface="ＭＳ Ｐゴシック" panose="020B0600070205080204" pitchFamily="50" charset="-128"/>
                <a:ea typeface="ＭＳ Ｐゴシック" panose="020B0600070205080204" pitchFamily="50" charset="-128"/>
              </a:rPr>
              <a:t>、</a:t>
            </a:r>
            <a:r>
              <a:rPr kumimoji="1" lang="ja-JP" altLang="en-US" sz="1400" b="1" dirty="0">
                <a:latin typeface="ＭＳ Ｐゴシック" panose="020B0600070205080204" pitchFamily="50" charset="-128"/>
                <a:ea typeface="ＭＳ Ｐゴシック" panose="020B0600070205080204" pitchFamily="50" charset="-128"/>
              </a:rPr>
              <a:t>様々な分野の企業</a:t>
            </a:r>
            <a:endParaRPr kumimoji="1" lang="en-US" altLang="ja-JP" sz="1400" b="1" dirty="0">
              <a:latin typeface="ＭＳ Ｐゴシック" panose="020B0600070205080204" pitchFamily="50" charset="-128"/>
              <a:ea typeface="ＭＳ Ｐゴシック" panose="020B0600070205080204" pitchFamily="50" charset="-128"/>
            </a:endParaRPr>
          </a:p>
          <a:p>
            <a:pPr>
              <a:lnSpc>
                <a:spcPct val="150000"/>
              </a:lnSpc>
            </a:pPr>
            <a:r>
              <a:rPr kumimoji="1" lang="ja-JP" altLang="en-US" sz="1400" b="1" dirty="0">
                <a:latin typeface="ＭＳ Ｐゴシック" panose="020B0600070205080204" pitchFamily="50" charset="-128"/>
                <a:ea typeface="ＭＳ Ｐゴシック" panose="020B0600070205080204" pitchFamily="50" charset="-128"/>
              </a:rPr>
              <a:t>がプレゼンテーションを行います</a:t>
            </a:r>
            <a:r>
              <a:rPr kumimoji="1" lang="ja-JP" altLang="en-US" sz="1400" dirty="0">
                <a:latin typeface="ＭＳ Ｐゴシック" panose="020B0600070205080204" pitchFamily="50" charset="-128"/>
                <a:ea typeface="ＭＳ Ｐゴシック" panose="020B0600070205080204" pitchFamily="50" charset="-128"/>
              </a:rPr>
              <a:t>。</a:t>
            </a:r>
          </a:p>
        </p:txBody>
      </p:sp>
    </p:spTree>
    <p:extLst>
      <p:ext uri="{BB962C8B-B14F-4D97-AF65-F5344CB8AC3E}">
        <p14:creationId xmlns:p14="http://schemas.microsoft.com/office/powerpoint/2010/main" val="3127382416"/>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6E747A"/>
      </a:dk2>
      <a:lt2>
        <a:srgbClr val="E7E6E6"/>
      </a:lt2>
      <a:accent1>
        <a:srgbClr val="5B9BD5"/>
      </a:accent1>
      <a:accent2>
        <a:srgbClr val="ED7D31"/>
      </a:accent2>
      <a:accent3>
        <a:srgbClr val="A5A5A5"/>
      </a:accent3>
      <a:accent4>
        <a:srgbClr val="FFC000"/>
      </a:accent4>
      <a:accent5>
        <a:srgbClr val="4472C4"/>
      </a:accent5>
      <a:accent6>
        <a:srgbClr val="70AD47"/>
      </a:accent6>
      <a:hlink>
        <a:srgbClr val="085296"/>
      </a:hlink>
      <a:folHlink>
        <a:srgbClr val="9933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イオン</Template>
  <TotalTime>17571</TotalTime>
  <Words>1109</Words>
  <Application>Microsoft Office PowerPoint</Application>
  <PresentationFormat>A4 210 x 297 mm</PresentationFormat>
  <Paragraphs>103</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HGPｺﾞｼｯｸM</vt:lpstr>
      <vt:lpstr>HGP創英角ｺﾞｼｯｸUB</vt:lpstr>
      <vt:lpstr>HGSｺﾞｼｯｸE</vt:lpstr>
      <vt:lpstr>HGｺﾞｼｯｸE</vt:lpstr>
      <vt:lpstr>ＭＳ Ｐゴシック</vt:lpstr>
      <vt:lpstr>ＭＳ Ｐ明朝</vt:lpstr>
      <vt:lpstr>ＭＳ ゴシック</vt:lpstr>
      <vt:lpstr>Arial</vt:lpstr>
      <vt:lpstr>Calibri</vt:lpstr>
      <vt:lpstr>Blank</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qnbc-04</dc:creator>
  <cp:lastModifiedBy>kanafusa shinjiro</cp:lastModifiedBy>
  <cp:revision>820</cp:revision>
  <cp:lastPrinted>2022-09-21T05:50:16Z</cp:lastPrinted>
  <dcterms:created xsi:type="dcterms:W3CDTF">2015-07-06T04:57:57Z</dcterms:created>
  <dcterms:modified xsi:type="dcterms:W3CDTF">2023-07-20T03:02:29Z</dcterms:modified>
</cp:coreProperties>
</file>